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4474A57-B795-4E49-BAD2-C153EA23E6DB}">
  <a:tblStyle styleId="{E4474A57-B795-4E49-BAD2-C153EA23E6D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920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042b63d94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042b63d94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d191e7638e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d191e7638e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d191e7638e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d191e7638e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d191e7638e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d191e7638e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0bc9b075e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0bc9b075e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042b63d94a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042b63d94a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0b8fca9a77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0b8fca9a77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101af88bee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101af88bee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d191e7638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d191e7638e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1289dee9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11289dee9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042b63d94a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042b63d94a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d191e7638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d191e7638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d191e7638e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d191e7638e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101af88be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101af88be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d191e7638e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d191e7638e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1289dee94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1289dee94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1289dee94e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1289dee94e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d191e7638e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d191e7638e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0b8fca9a77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0b8fca9a77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22.jpg"/><Relationship Id="rId3" Type="http://schemas.openxmlformats.org/officeDocument/2006/relationships/image" Target="../media/image5.png"/><Relationship Id="rId7" Type="http://schemas.openxmlformats.org/officeDocument/2006/relationships/image" Target="../media/image16.jpg"/><Relationship Id="rId12" Type="http://schemas.openxmlformats.org/officeDocument/2006/relationships/image" Target="../media/image21.jpg"/><Relationship Id="rId17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20.jpg"/><Relationship Id="rId5" Type="http://schemas.openxmlformats.org/officeDocument/2006/relationships/image" Target="../media/image7.png"/><Relationship Id="rId15" Type="http://schemas.openxmlformats.org/officeDocument/2006/relationships/image" Target="../media/image24.png"/><Relationship Id="rId10" Type="http://schemas.openxmlformats.org/officeDocument/2006/relationships/image" Target="../media/image19.jpg"/><Relationship Id="rId4" Type="http://schemas.openxmlformats.org/officeDocument/2006/relationships/image" Target="../media/image6.png"/><Relationship Id="rId9" Type="http://schemas.openxmlformats.org/officeDocument/2006/relationships/image" Target="../media/image18.jpg"/><Relationship Id="rId1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body" idx="1"/>
          </p:nvPr>
        </p:nvSpPr>
        <p:spPr>
          <a:xfrm>
            <a:off x="311700" y="266900"/>
            <a:ext cx="8520600" cy="412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" sz="9600" b="1">
                <a:solidFill>
                  <a:srgbClr val="001C8E"/>
                </a:solidFill>
              </a:rPr>
              <a:t>Weston Public Schools</a:t>
            </a:r>
            <a:endParaRPr sz="9600" b="1">
              <a:solidFill>
                <a:srgbClr val="001C8E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" sz="10000" b="1">
                <a:solidFill>
                  <a:srgbClr val="001C8E"/>
                </a:solidFill>
              </a:rPr>
              <a:t>Superintendent’s Proposed 2023 Budget</a:t>
            </a:r>
            <a:endParaRPr sz="10000" b="1">
              <a:solidFill>
                <a:srgbClr val="001C8E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800" b="1">
              <a:solidFill>
                <a:srgbClr val="001C8E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" sz="6200" b="1">
                <a:solidFill>
                  <a:srgbClr val="001C8E"/>
                </a:solidFill>
                <a:highlight>
                  <a:schemeClr val="lt1"/>
                </a:highlight>
              </a:rPr>
              <a:t>T</a:t>
            </a:r>
            <a:r>
              <a:rPr lang="en" sz="6200" b="1" i="1">
                <a:solidFill>
                  <a:srgbClr val="001C8E"/>
                </a:solidFill>
                <a:highlight>
                  <a:schemeClr val="lt1"/>
                </a:highlight>
              </a:rPr>
              <a:t>he mission of the Weston Public Schools, as a caring and supportive community partnership, is to empower each student to achieve success and contribute to our global society by developing and cultivating character, knowledge and creativity through a dynamic learning experience that challenges each student to continually pursue personal excellence</a:t>
            </a:r>
            <a:r>
              <a:rPr lang="en" sz="7100" b="1" i="1">
                <a:solidFill>
                  <a:srgbClr val="001C8E"/>
                </a:solidFill>
                <a:highlight>
                  <a:schemeClr val="lt1"/>
                </a:highlight>
              </a:rPr>
              <a:t>.</a:t>
            </a:r>
            <a:endParaRPr sz="7100" b="1" i="1">
              <a:solidFill>
                <a:srgbClr val="001C8E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800" b="1">
              <a:solidFill>
                <a:srgbClr val="001C8E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800" b="1">
              <a:solidFill>
                <a:srgbClr val="001C8E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800" b="1">
              <a:solidFill>
                <a:srgbClr val="001C8E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800" b="1">
              <a:solidFill>
                <a:srgbClr val="001C8E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800" b="1">
              <a:solidFill>
                <a:srgbClr val="001C8E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800" b="1">
              <a:solidFill>
                <a:srgbClr val="001C8E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800" b="1">
              <a:solidFill>
                <a:srgbClr val="001C8E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4800" b="1">
              <a:solidFill>
                <a:srgbClr val="001C8E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2800" b="1">
              <a:solidFill>
                <a:srgbClr val="001C8E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 sz="2800" b="1">
              <a:solidFill>
                <a:srgbClr val="001C8E"/>
              </a:solidFill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4350" y="2571750"/>
            <a:ext cx="2718100" cy="203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>
            <a:spLocks noGrp="1"/>
          </p:cNvSpPr>
          <p:nvPr>
            <p:ph type="title"/>
          </p:nvPr>
        </p:nvSpPr>
        <p:spPr>
          <a:xfrm>
            <a:off x="180100" y="-27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1C8E"/>
                </a:solidFill>
              </a:rPr>
              <a:t>Staffing Reallocations &amp; Reductions </a:t>
            </a:r>
            <a:endParaRPr b="1">
              <a:solidFill>
                <a:srgbClr val="001C8E"/>
              </a:solidFill>
            </a:endParaRPr>
          </a:p>
        </p:txBody>
      </p:sp>
      <p:sp>
        <p:nvSpPr>
          <p:cNvPr id="127" name="Google Shape;127;p22"/>
          <p:cNvSpPr txBox="1">
            <a:spLocks noGrp="1"/>
          </p:cNvSpPr>
          <p:nvPr>
            <p:ph type="body" idx="1"/>
          </p:nvPr>
        </p:nvSpPr>
        <p:spPr>
          <a:xfrm>
            <a:off x="311700" y="443450"/>
            <a:ext cx="8520600" cy="46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28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ct val="100000"/>
              <a:buChar char="●"/>
            </a:pPr>
            <a:r>
              <a:rPr lang="en" sz="2374" b="1">
                <a:solidFill>
                  <a:srgbClr val="1155CC"/>
                </a:solidFill>
              </a:rPr>
              <a:t>Hurlbutt Elementary School:Increase of .4 for Lunchroom/Playground Monitors</a:t>
            </a:r>
            <a:endParaRPr sz="2374" b="1">
              <a:solidFill>
                <a:srgbClr val="1155CC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74" b="1">
              <a:solidFill>
                <a:srgbClr val="1155CC"/>
              </a:solidFill>
            </a:endParaRPr>
          </a:p>
          <a:p>
            <a:pPr marL="457200" lvl="0" indent="-3228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ct val="100000"/>
              <a:buChar char="●"/>
            </a:pPr>
            <a:r>
              <a:rPr lang="en" sz="2374" b="1">
                <a:solidFill>
                  <a:srgbClr val="1155CC"/>
                </a:solidFill>
              </a:rPr>
              <a:t>Weston Intermediate School: Decrease of 1 Grade Five Section (enrollment) </a:t>
            </a:r>
            <a:endParaRPr sz="2374" b="1">
              <a:solidFill>
                <a:srgbClr val="1155CC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74" b="1">
              <a:solidFill>
                <a:srgbClr val="1155CC"/>
              </a:solidFill>
            </a:endParaRPr>
          </a:p>
          <a:p>
            <a:pPr marL="457200" lvl="0" indent="-3228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ct val="100000"/>
              <a:buChar char="●"/>
            </a:pPr>
            <a:r>
              <a:rPr lang="en" sz="2374" b="1">
                <a:solidFill>
                  <a:srgbClr val="1155CC"/>
                </a:solidFill>
              </a:rPr>
              <a:t>Weston Middle School: Decrease of 1.6 FTE  (reallocations and strengthening academic grade level team) </a:t>
            </a:r>
            <a:endParaRPr sz="2374" b="1">
              <a:solidFill>
                <a:srgbClr val="1155CC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74" b="1">
              <a:solidFill>
                <a:srgbClr val="1155CC"/>
              </a:solidFill>
            </a:endParaRPr>
          </a:p>
          <a:p>
            <a:pPr marL="457200" lvl="0" indent="-3228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ct val="100000"/>
              <a:buChar char="●"/>
            </a:pPr>
            <a:r>
              <a:rPr lang="en" sz="2374" b="1">
                <a:solidFill>
                  <a:srgbClr val="1155CC"/>
                </a:solidFill>
              </a:rPr>
              <a:t>Weston High School: Decrease of 2 FTE (enrollment and reallocations)</a:t>
            </a:r>
            <a:endParaRPr sz="2374" b="1">
              <a:solidFill>
                <a:srgbClr val="1155CC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74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39" b="1">
                <a:solidFill>
                  <a:srgbClr val="FF0000"/>
                </a:solidFill>
                <a:highlight>
                  <a:srgbClr val="FFFFFF"/>
                </a:highlight>
              </a:rPr>
              <a:t> </a:t>
            </a:r>
            <a:r>
              <a:rPr lang="en" sz="2739" b="1">
                <a:solidFill>
                  <a:srgbClr val="FF0000"/>
                </a:solidFill>
              </a:rPr>
              <a:t>The total increase in salary accounts is $60,911 representing .11% increase to the 2023 budget</a:t>
            </a:r>
            <a:r>
              <a:rPr lang="en" sz="2739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" sz="2739" b="1">
                <a:solidFill>
                  <a:srgbClr val="FF0000"/>
                </a:solidFill>
              </a:rPr>
              <a:t>The total cost of salaries is $33,686,260</a:t>
            </a:r>
            <a:endParaRPr sz="2739" b="1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32934"/>
              <a:buFont typeface="Arial"/>
              <a:buNone/>
            </a:pPr>
            <a:endParaRPr sz="3339" b="1">
              <a:solidFill>
                <a:srgbClr val="1155CC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6302"/>
              <a:buFont typeface="Arial"/>
              <a:buNone/>
            </a:pPr>
            <a:r>
              <a:rPr lang="en" sz="2375" b="1">
                <a:solidFill>
                  <a:srgbClr val="1155CC"/>
                </a:solidFill>
              </a:rPr>
              <a:t>CONTRACTUAL OBLIGATIONS - THIRD YEAR OF THREE YEAR CONTRACTS </a:t>
            </a:r>
            <a:endParaRPr sz="2375" b="1">
              <a:solidFill>
                <a:srgbClr val="1155CC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6302"/>
              <a:buFont typeface="Arial"/>
              <a:buNone/>
            </a:pPr>
            <a:endParaRPr sz="2375" b="1">
              <a:solidFill>
                <a:srgbClr val="1155CC"/>
              </a:solidFill>
            </a:endParaRPr>
          </a:p>
          <a:p>
            <a:pPr marL="457200" lvl="0" indent="-3228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ct val="100000"/>
              <a:buChar char="●"/>
            </a:pPr>
            <a:r>
              <a:rPr lang="en" sz="2375" b="1">
                <a:solidFill>
                  <a:srgbClr val="1155CC"/>
                </a:solidFill>
              </a:rPr>
              <a:t>WTA: .75 General Wage Increase (GWI) plus step, and a GWI of 1.7% at maximum step.</a:t>
            </a:r>
            <a:endParaRPr sz="2375" b="1">
              <a:solidFill>
                <a:srgbClr val="1155CC"/>
              </a:solidFill>
            </a:endParaRPr>
          </a:p>
          <a:p>
            <a:pPr marL="457200" lvl="0" indent="-3228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ct val="100000"/>
              <a:buChar char="●"/>
            </a:pPr>
            <a:r>
              <a:rPr lang="en" sz="2375" b="1">
                <a:solidFill>
                  <a:srgbClr val="1155CC"/>
                </a:solidFill>
              </a:rPr>
              <a:t>AFSCME:  2.0% GWI plus step.</a:t>
            </a:r>
            <a:endParaRPr sz="2375" b="1">
              <a:solidFill>
                <a:srgbClr val="1155CC"/>
              </a:solidFill>
            </a:endParaRPr>
          </a:p>
          <a:p>
            <a:pPr marL="457200" lvl="0" indent="-3228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ct val="100000"/>
              <a:buChar char="●"/>
            </a:pPr>
            <a:r>
              <a:rPr lang="en" sz="2375" b="1">
                <a:solidFill>
                  <a:srgbClr val="1155CC"/>
                </a:solidFill>
              </a:rPr>
              <a:t>WAA:  2.25% GWI </a:t>
            </a:r>
            <a:endParaRPr sz="2375" b="1">
              <a:solidFill>
                <a:srgbClr val="1155CC"/>
              </a:solidFill>
              <a:highlight>
                <a:schemeClr val="lt1"/>
              </a:highlight>
            </a:endParaRPr>
          </a:p>
          <a:p>
            <a:pPr marL="45720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2400" b="1">
              <a:solidFill>
                <a:srgbClr val="001C8E"/>
              </a:solidFill>
              <a:highlight>
                <a:srgbClr val="FFFFFF"/>
              </a:highlight>
            </a:endParaRPr>
          </a:p>
        </p:txBody>
      </p:sp>
      <p:pic>
        <p:nvPicPr>
          <p:cNvPr id="128" name="Google Shape;128;p22"/>
          <p:cNvPicPr preferRelativeResize="0"/>
          <p:nvPr/>
        </p:nvPicPr>
        <p:blipFill rotWithShape="1">
          <a:blip r:embed="rId3">
            <a:alphaModFix/>
          </a:blip>
          <a:srcRect r="-11111" b="-11694"/>
          <a:stretch/>
        </p:blipFill>
        <p:spPr>
          <a:xfrm>
            <a:off x="8009350" y="-12"/>
            <a:ext cx="822958" cy="518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 txBox="1">
            <a:spLocks noGrp="1"/>
          </p:cNvSpPr>
          <p:nvPr>
            <p:ph type="title"/>
          </p:nvPr>
        </p:nvSpPr>
        <p:spPr>
          <a:xfrm>
            <a:off x="220250" y="455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1C8E"/>
                </a:solidFill>
              </a:rPr>
              <a:t>Benefits   </a:t>
            </a:r>
            <a:endParaRPr b="1">
              <a:solidFill>
                <a:srgbClr val="001C8E"/>
              </a:solidFill>
            </a:endParaRPr>
          </a:p>
        </p:txBody>
      </p:sp>
      <p:sp>
        <p:nvSpPr>
          <p:cNvPr id="134" name="Google Shape;134;p23"/>
          <p:cNvSpPr txBox="1">
            <a:spLocks noGrp="1"/>
          </p:cNvSpPr>
          <p:nvPr>
            <p:ph type="body" idx="1"/>
          </p:nvPr>
        </p:nvSpPr>
        <p:spPr>
          <a:xfrm>
            <a:off x="121850" y="4780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1666"/>
              <a:buFont typeface="Arial"/>
              <a:buNone/>
            </a:pP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800" b="1">
                <a:solidFill>
                  <a:srgbClr val="1155CC"/>
                </a:solidFill>
              </a:rPr>
              <a:t>The increase in costs for employee benefits (without including dental claims) is </a:t>
            </a:r>
            <a:endParaRPr sz="6800" b="1">
              <a:solidFill>
                <a:srgbClr val="1155CC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" sz="6800" b="1">
                <a:solidFill>
                  <a:srgbClr val="1155CC"/>
                </a:solidFill>
              </a:rPr>
              <a:t>$548,754 representing a 1%  increase to the budget. </a:t>
            </a:r>
            <a:endParaRPr sz="6800" b="1">
              <a:solidFill>
                <a:srgbClr val="1155CC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6800" b="1">
              <a:solidFill>
                <a:srgbClr val="1155CC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" sz="6800" b="1">
                <a:solidFill>
                  <a:srgbClr val="1155CC"/>
                </a:solidFill>
              </a:rPr>
              <a:t>The cost of dental claims is $434,330 representing a .79% increase  </a:t>
            </a:r>
            <a:endParaRPr sz="6800" b="1">
              <a:solidFill>
                <a:srgbClr val="1155CC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6800" b="1">
              <a:solidFill>
                <a:srgbClr val="1155CC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" sz="6800" b="1">
                <a:solidFill>
                  <a:srgbClr val="1155CC"/>
                </a:solidFill>
              </a:rPr>
              <a:t>The total cost of benefits is $10,989,015 representing a 1.79% increase to the 2023 budget</a:t>
            </a:r>
            <a:r>
              <a:rPr lang="en" sz="8000" b="1">
                <a:solidFill>
                  <a:srgbClr val="1155CC"/>
                </a:solidFill>
              </a:rPr>
              <a:t> </a:t>
            </a:r>
            <a:endParaRPr sz="8000" b="1">
              <a:solidFill>
                <a:srgbClr val="1155CC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7600">
              <a:solidFill>
                <a:srgbClr val="1155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800" b="1">
              <a:solidFill>
                <a:srgbClr val="1155CC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800" b="1">
                <a:solidFill>
                  <a:srgbClr val="1155CC"/>
                </a:solidFill>
              </a:rPr>
              <a:t>Contributing Factors: </a:t>
            </a:r>
            <a:endParaRPr sz="6800" b="1">
              <a:solidFill>
                <a:srgbClr val="1155CC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800" b="1">
              <a:solidFill>
                <a:srgbClr val="1155CC"/>
              </a:solidFill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ct val="100000"/>
              <a:buChar char="●"/>
            </a:pPr>
            <a:r>
              <a:rPr lang="en" sz="6800" b="1">
                <a:solidFill>
                  <a:srgbClr val="1155CC"/>
                </a:solidFill>
              </a:rPr>
              <a:t>District portion of municipal employee retirement services $1,324,006 representing a .22% increase to the budget </a:t>
            </a:r>
            <a:endParaRPr sz="6800" b="1">
              <a:solidFill>
                <a:srgbClr val="1155CC"/>
              </a:solidFill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ct val="100000"/>
              <a:buChar char="●"/>
            </a:pPr>
            <a:r>
              <a:rPr lang="en" sz="6800" b="1">
                <a:solidFill>
                  <a:srgbClr val="1155CC"/>
                </a:solidFill>
              </a:rPr>
              <a:t>District Early Retirement Incentive Plan- final year- $130,080</a:t>
            </a:r>
            <a:endParaRPr sz="6800" b="1">
              <a:solidFill>
                <a:srgbClr val="1155CC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800" b="1">
              <a:solidFill>
                <a:srgbClr val="1155CC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800" b="1">
              <a:solidFill>
                <a:srgbClr val="1155CC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800" b="1" i="1">
                <a:solidFill>
                  <a:srgbClr val="1155CC"/>
                </a:solidFill>
              </a:rPr>
              <a:t>Benefits include social security, unemployment, medicare, tuition reimbursement, life and disability insurance, WTA sick bank</a:t>
            </a:r>
            <a:endParaRPr sz="6800" b="1" i="1">
              <a:solidFill>
                <a:srgbClr val="1155CC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600" b="1">
              <a:solidFill>
                <a:srgbClr val="1155CC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5600">
              <a:solidFill>
                <a:srgbClr val="1155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600" b="1">
              <a:solidFill>
                <a:srgbClr val="1155CC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600" b="1">
              <a:solidFill>
                <a:srgbClr val="1155CC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600" b="1">
              <a:solidFill>
                <a:srgbClr val="1155CC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600" b="1">
              <a:solidFill>
                <a:srgbClr val="1155CC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39" b="1">
              <a:solidFill>
                <a:srgbClr val="1155CC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4"/>
          <p:cNvSpPr txBox="1">
            <a:spLocks noGrp="1"/>
          </p:cNvSpPr>
          <p:nvPr>
            <p:ph type="title"/>
          </p:nvPr>
        </p:nvSpPr>
        <p:spPr>
          <a:xfrm>
            <a:off x="311700" y="1215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1C8E"/>
                </a:solidFill>
              </a:rPr>
              <a:t>Health Insurance  </a:t>
            </a:r>
            <a:endParaRPr b="1">
              <a:solidFill>
                <a:srgbClr val="001C8E"/>
              </a:solidFill>
            </a:endParaRPr>
          </a:p>
        </p:txBody>
      </p:sp>
      <p:pic>
        <p:nvPicPr>
          <p:cNvPr id="140" name="Google Shape;140;p24"/>
          <p:cNvPicPr preferRelativeResize="0"/>
          <p:nvPr/>
        </p:nvPicPr>
        <p:blipFill rotWithShape="1">
          <a:blip r:embed="rId3">
            <a:alphaModFix/>
          </a:blip>
          <a:srcRect r="-11111" b="-11694"/>
          <a:stretch/>
        </p:blipFill>
        <p:spPr>
          <a:xfrm>
            <a:off x="7947500" y="121563"/>
            <a:ext cx="822958" cy="51846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1" name="Google Shape;141;p24"/>
          <p:cNvGraphicFramePr/>
          <p:nvPr/>
        </p:nvGraphicFramePr>
        <p:xfrm>
          <a:off x="789675" y="9357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{E4474A57-B795-4E49-BAD2-C153EA23E6DB}</a:tableStyleId>
              </a:tblPr>
              <a:tblGrid>
                <a:gridCol w="1581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1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36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3C78D8"/>
                          </a:solidFill>
                        </a:rPr>
                        <a:t>BARGAINING GROUP</a:t>
                      </a:r>
                      <a:endParaRPr b="1">
                        <a:solidFill>
                          <a:srgbClr val="3C78D8"/>
                        </a:solidFill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3C78D8"/>
                          </a:solidFill>
                        </a:rPr>
                        <a:t>PREMIUM COST SHARE</a:t>
                      </a:r>
                      <a:endParaRPr b="1">
                        <a:solidFill>
                          <a:srgbClr val="3C78D8"/>
                        </a:solidFill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3C78D8"/>
                          </a:solidFill>
                        </a:rPr>
                        <a:t>2022-2023</a:t>
                      </a:r>
                      <a:endParaRPr b="1">
                        <a:solidFill>
                          <a:srgbClr val="3C78D8"/>
                        </a:solidFill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1155CC"/>
                          </a:solidFill>
                        </a:rPr>
                        <a:t>Administrators</a:t>
                      </a:r>
                      <a:endParaRPr b="1">
                        <a:solidFill>
                          <a:srgbClr val="1155CC"/>
                        </a:solidFill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1155CC"/>
                          </a:solidFill>
                        </a:rPr>
                        <a:t>20% Medical &amp; 21% Dental</a:t>
                      </a:r>
                      <a:endParaRPr b="1">
                        <a:solidFill>
                          <a:srgbClr val="1155CC"/>
                        </a:solidFill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1155CC"/>
                          </a:solidFill>
                        </a:rPr>
                        <a:t>Teachers</a:t>
                      </a:r>
                      <a:endParaRPr b="1">
                        <a:solidFill>
                          <a:srgbClr val="1155CC"/>
                        </a:solidFill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1155CC"/>
                          </a:solidFill>
                        </a:rPr>
                        <a:t>18.5% Medical &amp; Dental</a:t>
                      </a:r>
                      <a:endParaRPr b="1">
                        <a:solidFill>
                          <a:srgbClr val="1155CC"/>
                        </a:solidFill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10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1155CC"/>
                          </a:solidFill>
                        </a:rPr>
                        <a:t>Support Staff</a:t>
                      </a:r>
                      <a:endParaRPr b="1">
                        <a:solidFill>
                          <a:srgbClr val="1155CC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1155CC"/>
                          </a:solidFill>
                        </a:rPr>
                        <a:t>AFSCME</a:t>
                      </a:r>
                      <a:endParaRPr b="1">
                        <a:solidFill>
                          <a:srgbClr val="1155CC"/>
                        </a:solidFill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1155CC"/>
                          </a:solidFill>
                        </a:rPr>
                        <a:t>13.5 % Medical &amp; Dental</a:t>
                      </a:r>
                      <a:endParaRPr b="1">
                        <a:solidFill>
                          <a:srgbClr val="1155CC"/>
                        </a:solidFill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2" name="Google Shape;142;p24"/>
          <p:cNvSpPr txBox="1"/>
          <p:nvPr/>
        </p:nvSpPr>
        <p:spPr>
          <a:xfrm>
            <a:off x="4388625" y="522175"/>
            <a:ext cx="4446000" cy="62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CT State Partnership Plan has increased by 6.5%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b="1"/>
              <a:t>District Cost for Health Insurance (with dental)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$9,810,243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Mitigated by Employee Cost Share $1,677,851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Medical Plan Highlights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2921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000" b="1">
                <a:solidFill>
                  <a:schemeClr val="dk1"/>
                </a:solidFill>
              </a:rPr>
              <a:t>CT State Partnership Plan – Anthem Network    </a:t>
            </a:r>
            <a:endParaRPr sz="1000" b="1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000" b="1">
                <a:solidFill>
                  <a:schemeClr val="dk1"/>
                </a:solidFill>
              </a:rPr>
              <a:t>In Network/ Out of Network Options</a:t>
            </a:r>
            <a:endParaRPr sz="1000" b="1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000" b="1">
                <a:solidFill>
                  <a:schemeClr val="dk1"/>
                </a:solidFill>
              </a:rPr>
              <a:t>3 Levels (Employee only/ Employee +1/ Family)</a:t>
            </a:r>
            <a:endParaRPr sz="1000" b="1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000" b="1">
                <a:solidFill>
                  <a:schemeClr val="dk1"/>
                </a:solidFill>
              </a:rPr>
              <a:t>No deductible for In Network </a:t>
            </a:r>
            <a:endParaRPr sz="1000" b="1">
              <a:solidFill>
                <a:schemeClr val="dk1"/>
              </a:solidFill>
            </a:endParaRPr>
          </a:p>
          <a:p>
            <a:pPr marL="914400" lvl="1" indent="-2921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</a:pPr>
            <a:r>
              <a:rPr lang="en" sz="1000" b="1">
                <a:solidFill>
                  <a:schemeClr val="dk1"/>
                </a:solidFill>
              </a:rPr>
              <a:t>$15 Co-Pay</a:t>
            </a:r>
            <a:endParaRPr sz="1000" b="1">
              <a:solidFill>
                <a:schemeClr val="dk1"/>
              </a:solidFill>
            </a:endParaRPr>
          </a:p>
          <a:p>
            <a:pPr marL="914400" lvl="1" indent="-2921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</a:pPr>
            <a:r>
              <a:rPr lang="en" sz="1000" b="1">
                <a:solidFill>
                  <a:schemeClr val="dk1"/>
                </a:solidFill>
              </a:rPr>
              <a:t>4 Tier RX Plan</a:t>
            </a:r>
            <a:endParaRPr sz="1000" b="1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000" b="1">
                <a:solidFill>
                  <a:schemeClr val="dk1"/>
                </a:solidFill>
              </a:rPr>
              <a:t>Out of Network Deductible $300/$900 </a:t>
            </a:r>
            <a:endParaRPr sz="1000" b="1">
              <a:solidFill>
                <a:schemeClr val="dk1"/>
              </a:solidFill>
            </a:endParaRPr>
          </a:p>
          <a:p>
            <a:pPr marL="914400" lvl="1" indent="-2921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</a:pPr>
            <a:r>
              <a:rPr lang="en" sz="1000" b="1">
                <a:solidFill>
                  <a:schemeClr val="dk1"/>
                </a:solidFill>
              </a:rPr>
              <a:t>OUt of Pocket Maximums </a:t>
            </a:r>
            <a:endParaRPr sz="1000" b="1">
              <a:solidFill>
                <a:schemeClr val="dk1"/>
              </a:solidFill>
            </a:endParaRPr>
          </a:p>
          <a:p>
            <a:pPr marL="914400" lvl="1" indent="-2921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</a:pPr>
            <a:r>
              <a:rPr lang="en" sz="1000" b="1">
                <a:solidFill>
                  <a:schemeClr val="dk1"/>
                </a:solidFill>
              </a:rPr>
              <a:t>80/20 Cost Share after Deductible</a:t>
            </a:r>
            <a:endParaRPr sz="10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0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0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0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55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5"/>
          <p:cNvSpPr txBox="1">
            <a:spLocks noGrp="1"/>
          </p:cNvSpPr>
          <p:nvPr>
            <p:ph type="title"/>
          </p:nvPr>
        </p:nvSpPr>
        <p:spPr>
          <a:xfrm>
            <a:off x="311700" y="383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1C8E"/>
                </a:solidFill>
              </a:rPr>
              <a:t>Special Education Budget Drivers   </a:t>
            </a:r>
            <a:endParaRPr b="1">
              <a:solidFill>
                <a:srgbClr val="001C8E"/>
              </a:solidFill>
            </a:endParaRPr>
          </a:p>
        </p:txBody>
      </p:sp>
      <p:sp>
        <p:nvSpPr>
          <p:cNvPr id="148" name="Google Shape;148;p25"/>
          <p:cNvSpPr txBox="1">
            <a:spLocks noGrp="1"/>
          </p:cNvSpPr>
          <p:nvPr>
            <p:ph type="body" idx="1"/>
          </p:nvPr>
        </p:nvSpPr>
        <p:spPr>
          <a:xfrm>
            <a:off x="263325" y="11605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800"/>
              <a:buFont typeface="Times New Roman"/>
              <a:buChar char="●"/>
            </a:pPr>
            <a:r>
              <a:rPr lang="en" b="1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are still actively working through the academic and social-emotional challenges students are facing as a result of the pandemic </a:t>
            </a:r>
            <a:endParaRPr b="1">
              <a:solidFill>
                <a:srgbClr val="1155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800"/>
              <a:buFont typeface="Times New Roman"/>
              <a:buChar char="●"/>
            </a:pPr>
            <a:r>
              <a:rPr lang="en" b="1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proposed budget responds to the following:</a:t>
            </a:r>
            <a:endParaRPr b="1">
              <a:solidFill>
                <a:srgbClr val="1155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400"/>
              <a:buFont typeface="Times New Roman"/>
              <a:buChar char="○"/>
            </a:pPr>
            <a:r>
              <a:rPr lang="en" b="1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Need for increased academic support at the HS level through the Alternative Pathways program</a:t>
            </a:r>
            <a:endParaRPr b="1">
              <a:solidFill>
                <a:srgbClr val="1155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400"/>
              <a:buFont typeface="Times New Roman"/>
              <a:buChar char="○"/>
            </a:pPr>
            <a:r>
              <a:rPr lang="en" b="1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Restructuring mental health support provided to students: districtwide psychologist, social worker at HES, and continued consultation for mental health staff through the grant </a:t>
            </a:r>
            <a:endParaRPr b="1">
              <a:solidFill>
                <a:srgbClr val="1155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400"/>
              <a:buFont typeface="Times New Roman"/>
              <a:buChar char="○"/>
            </a:pPr>
            <a:r>
              <a:rPr lang="en" b="1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Preparation for the rollout of the new IEP which will be introduced statewide on July 1, 2022 though the addition of district wide clerical support, also funded through the grant </a:t>
            </a:r>
            <a:endParaRPr b="1">
              <a:solidFill>
                <a:srgbClr val="1155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400"/>
              <a:buFont typeface="Times New Roman"/>
              <a:buChar char="○"/>
            </a:pPr>
            <a:r>
              <a:rPr lang="en" b="1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Placement needs of students who require more intensive supports and services than can be provided within the district </a:t>
            </a:r>
            <a:endParaRPr b="1">
              <a:solidFill>
                <a:srgbClr val="1155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9" name="Google Shape;149;p25"/>
          <p:cNvPicPr preferRelativeResize="0"/>
          <p:nvPr/>
        </p:nvPicPr>
        <p:blipFill rotWithShape="1">
          <a:blip r:embed="rId3">
            <a:alphaModFix/>
          </a:blip>
          <a:srcRect r="-11111" b="-11694"/>
          <a:stretch/>
        </p:blipFill>
        <p:spPr>
          <a:xfrm>
            <a:off x="7917900" y="410738"/>
            <a:ext cx="822958" cy="518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6"/>
          <p:cNvSpPr txBox="1">
            <a:spLocks noGrp="1"/>
          </p:cNvSpPr>
          <p:nvPr>
            <p:ph type="title"/>
          </p:nvPr>
        </p:nvSpPr>
        <p:spPr>
          <a:xfrm>
            <a:off x="263325" y="178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1C8E"/>
                </a:solidFill>
              </a:rPr>
              <a:t>Grant Highlights </a:t>
            </a:r>
            <a:endParaRPr b="1">
              <a:solidFill>
                <a:srgbClr val="001C8E"/>
              </a:solidFill>
            </a:endParaRPr>
          </a:p>
        </p:txBody>
      </p:sp>
      <p:sp>
        <p:nvSpPr>
          <p:cNvPr id="155" name="Google Shape;155;p26"/>
          <p:cNvSpPr txBox="1">
            <a:spLocks noGrp="1"/>
          </p:cNvSpPr>
          <p:nvPr>
            <p:ph type="body" idx="1"/>
          </p:nvPr>
        </p:nvSpPr>
        <p:spPr>
          <a:xfrm>
            <a:off x="263325" y="790900"/>
            <a:ext cx="8793600" cy="42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02124"/>
                </a:solidFill>
                <a:highlight>
                  <a:srgbClr val="FFFFFF"/>
                </a:highlight>
              </a:rPr>
              <a:t>Title One 						$61,192			Academic success</a:t>
            </a:r>
            <a:endParaRPr sz="1600" b="1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02124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02124"/>
                </a:solidFill>
                <a:highlight>
                  <a:srgbClr val="FFFFFF"/>
                </a:highlight>
              </a:rPr>
              <a:t>Title Two 						$30,220 			Professional development</a:t>
            </a:r>
            <a:endParaRPr sz="1600" b="1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02124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02124"/>
                </a:solidFill>
                <a:highlight>
                  <a:srgbClr val="FFFFFF"/>
                </a:highlight>
              </a:rPr>
              <a:t>Title Four						$10,000			District &amp; school improvement 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02124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02124"/>
                </a:solidFill>
                <a:highlight>
                  <a:srgbClr val="FFFFFF"/>
                </a:highlight>
              </a:rPr>
              <a:t>IDEA &amp; 							$498,861 			Certified staff &amp; paras</a:t>
            </a:r>
            <a:endParaRPr sz="1600" b="1">
              <a:solidFill>
                <a:srgbClr val="202124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02124"/>
                </a:solidFill>
                <a:highlight>
                  <a:srgbClr val="FFFFFF"/>
                </a:highlight>
              </a:rPr>
              <a:t>IDEA PreSchool 				</a:t>
            </a:r>
            <a:endParaRPr sz="1600" b="1">
              <a:solidFill>
                <a:srgbClr val="202124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202124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ESSER 							$345,434		         Academic/ social emotional             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												 Support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02124"/>
                </a:solidFill>
                <a:highlight>
                  <a:srgbClr val="FFFFFF"/>
                </a:highlight>
              </a:rPr>
              <a:t>SPED ESSER 						$175,248 			Special education services </a:t>
            </a:r>
            <a:endParaRPr sz="1600" b="1"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rgbClr val="001C8E"/>
              </a:solidFill>
            </a:endParaRPr>
          </a:p>
          <a:p>
            <a:pPr marL="2743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900" b="1">
                <a:solidFill>
                  <a:srgbClr val="001C8E"/>
                </a:solidFill>
              </a:rPr>
              <a:t>     TOTAL $1,120,955</a:t>
            </a:r>
            <a:endParaRPr sz="1900" b="1">
              <a:solidFill>
                <a:srgbClr val="001C8E"/>
              </a:solidFill>
            </a:endParaRPr>
          </a:p>
        </p:txBody>
      </p:sp>
      <p:pic>
        <p:nvPicPr>
          <p:cNvPr id="156" name="Google Shape;156;p26"/>
          <p:cNvPicPr preferRelativeResize="0"/>
          <p:nvPr/>
        </p:nvPicPr>
        <p:blipFill rotWithShape="1">
          <a:blip r:embed="rId3">
            <a:alphaModFix/>
          </a:blip>
          <a:srcRect r="-11111" b="-11694"/>
          <a:stretch/>
        </p:blipFill>
        <p:spPr>
          <a:xfrm>
            <a:off x="7960975" y="111963"/>
            <a:ext cx="822958" cy="518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7"/>
          <p:cNvPicPr preferRelativeResize="0"/>
          <p:nvPr/>
        </p:nvPicPr>
        <p:blipFill rotWithShape="1">
          <a:blip r:embed="rId3">
            <a:alphaModFix/>
          </a:blip>
          <a:srcRect r="-11111" b="-11694"/>
          <a:stretch/>
        </p:blipFill>
        <p:spPr>
          <a:xfrm>
            <a:off x="8321050" y="116513"/>
            <a:ext cx="822958" cy="518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7"/>
          <p:cNvPicPr preferRelativeResize="0"/>
          <p:nvPr/>
        </p:nvPicPr>
        <p:blipFill rotWithShape="1">
          <a:blip r:embed="rId4">
            <a:alphaModFix/>
          </a:blip>
          <a:srcRect l="4454" t="26620" r="26589" b="9951"/>
          <a:stretch/>
        </p:blipFill>
        <p:spPr>
          <a:xfrm>
            <a:off x="527125" y="237275"/>
            <a:ext cx="7690900" cy="4714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8"/>
          <p:cNvSpPr txBox="1">
            <a:spLocks noGrp="1"/>
          </p:cNvSpPr>
          <p:nvPr>
            <p:ph type="title"/>
          </p:nvPr>
        </p:nvSpPr>
        <p:spPr>
          <a:xfrm>
            <a:off x="263325" y="178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 b="1">
                <a:solidFill>
                  <a:srgbClr val="001C8E"/>
                </a:solidFill>
              </a:rPr>
              <a:t>Our Schools</a:t>
            </a:r>
            <a:endParaRPr b="1">
              <a:solidFill>
                <a:srgbClr val="001C8E"/>
              </a:solidFill>
            </a:endParaRPr>
          </a:p>
        </p:txBody>
      </p:sp>
      <p:pic>
        <p:nvPicPr>
          <p:cNvPr id="168" name="Google Shape;168;p28" descr="https://lh5.googleusercontent.com/s20JYA7t761MBTMP3Kq07JeIYfOOLLh0X4RCu6i5Q36iqFbZiGWqbwI3iBf-t6Dgee5q32GR3DlceFh-t6Bej-J8dzdBw_Tzj3QnZ3Kjrvj3Bf2ifnVfAgrHrpNhgNA9DnjQNWkq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9338" y="4348278"/>
            <a:ext cx="876897" cy="73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8" descr="https://lh5.googleusercontent.com/p1EfnXSR0NkncAJMPeMpmuKkVsvSeuOeq1mFYJR7oxP07_9q82tPWgNC2KUXgbGr1uBzA5KnaCWV1nrLCDRb0l7N-YRn-uxGYsS9ZLKcwkczadyQWOhrEyXU9Lw_J4WGXPP6iEUY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4880" y="2663054"/>
            <a:ext cx="1384523" cy="86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8" descr="https://lh6.googleusercontent.com/Qgrs7gU74CE5RnvwFvmNL7FQkSy4q3ZV3TxOKkSrhcPXAofFM2cQWI6Z2dID7dkLLriHnNfZSZt4QBA2Qkla-TQgzHaqHFWvvf92eVF-ch5w_HdaL4Wu7lm8XXB-tZsoDzm3BuZo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76900" y="4061325"/>
            <a:ext cx="1252725" cy="1181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8" descr="https://lh3.googleusercontent.com/rJ5LzRn-rHXQg9j2dEs6VYeEjinn5oUIs-SC2c3lY1va0is88rbOHT8nxgympHx8HLTTPbZOvjrRhNubSqLe1pvzvxyxkvxcbnT_PyJcLBIIzgVoNpJIxGMR6FMGXs2nm1iHqp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67244" y="867723"/>
            <a:ext cx="876875" cy="87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0138" y="3169950"/>
            <a:ext cx="1252727" cy="1637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79725" y="2233788"/>
            <a:ext cx="1589427" cy="119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80288" y="687538"/>
            <a:ext cx="1157289" cy="1513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728613" y="2571762"/>
            <a:ext cx="1218351" cy="1624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608463" y="3586725"/>
            <a:ext cx="1123826" cy="1498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719513" y="2444813"/>
            <a:ext cx="1223075" cy="1630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145175" y="895125"/>
            <a:ext cx="1944699" cy="1458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656450" y="3704560"/>
            <a:ext cx="1952824" cy="1450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673775" y="539925"/>
            <a:ext cx="2058536" cy="153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8"/>
          <p:cNvPicPr preferRelativeResize="0"/>
          <p:nvPr/>
        </p:nvPicPr>
        <p:blipFill rotWithShape="1">
          <a:blip r:embed="rId16">
            <a:alphaModFix/>
          </a:blip>
          <a:srcRect r="-11111" b="-11694"/>
          <a:stretch/>
        </p:blipFill>
        <p:spPr>
          <a:xfrm>
            <a:off x="7577275" y="9"/>
            <a:ext cx="1365299" cy="86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8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950000" y="631988"/>
            <a:ext cx="1927521" cy="1624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9"/>
          <p:cNvSpPr txBox="1">
            <a:spLocks noGrp="1"/>
          </p:cNvSpPr>
          <p:nvPr>
            <p:ph type="title"/>
          </p:nvPr>
        </p:nvSpPr>
        <p:spPr>
          <a:xfrm>
            <a:off x="263325" y="178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28800" lvl="0" indent="45720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20" b="1">
                <a:solidFill>
                  <a:srgbClr val="001C8E"/>
                </a:solidFill>
              </a:rPr>
              <a:t>  WESTON PUBLIC SCHOOLS </a:t>
            </a:r>
            <a:endParaRPr sz="2120" b="1">
              <a:solidFill>
                <a:srgbClr val="001C8E"/>
              </a:solidFill>
            </a:endParaRPr>
          </a:p>
        </p:txBody>
      </p:sp>
      <p:sp>
        <p:nvSpPr>
          <p:cNvPr id="188" name="Google Shape;188;p29"/>
          <p:cNvSpPr txBox="1">
            <a:spLocks noGrp="1"/>
          </p:cNvSpPr>
          <p:nvPr>
            <p:ph type="body" idx="1"/>
          </p:nvPr>
        </p:nvSpPr>
        <p:spPr>
          <a:xfrm>
            <a:off x="311700" y="691025"/>
            <a:ext cx="8520600" cy="42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 i="1">
                <a:solidFill>
                  <a:srgbClr val="001C8E"/>
                </a:solidFill>
              </a:rPr>
              <a:t>Our commitment to excellence and continued, purposeful innovation will make Weston Public Schools the standard in designing educational pathways and environments that cultivate empowered citizens of the global community.</a:t>
            </a:r>
            <a:endParaRPr b="1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400" b="1">
              <a:solidFill>
                <a:srgbClr val="001C8E"/>
              </a:solidFill>
            </a:endParaRPr>
          </a:p>
        </p:txBody>
      </p:sp>
      <p:pic>
        <p:nvPicPr>
          <p:cNvPr id="189" name="Google Shape;189;p29" descr="https://lh5.googleusercontent.com/s20JYA7t761MBTMP3Kq07JeIYfOOLLh0X4RCu6i5Q36iqFbZiGWqbwI3iBf-t6Dgee5q32GR3DlceFh-t6Bej-J8dzdBw_Tzj3QnZ3Kjrvj3Bf2ifnVfAgrHrpNhgNA9DnjQNWkq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525" y="1991225"/>
            <a:ext cx="1730775" cy="145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9" descr="https://lh5.googleusercontent.com/p1EfnXSR0NkncAJMPeMpmuKkVsvSeuOeq1mFYJR7oxP07_9q82tPWgNC2KUXgbGr1uBzA5KnaCWV1nrLCDRb0l7N-YRn-uxGYsS9ZLKcwkczadyQWOhrEyXU9Lw_J4WGXPP6iEUY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3725" y="2058124"/>
            <a:ext cx="2233492" cy="138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9" descr="https://lh6.googleusercontent.com/Qgrs7gU74CE5RnvwFvmNL7FQkSy4q3ZV3TxOKkSrhcPXAofFM2cQWI6Z2dID7dkLLriHnNfZSZt4QBA2Qkla-TQgzHaqHFWvvf92eVF-ch5w_HdaL4Wu7lm8XXB-tZsoDzm3BuZo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02400" y="1985750"/>
            <a:ext cx="1730775" cy="1632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9" descr="https://lh3.googleusercontent.com/rJ5LzRn-rHXQg9j2dEs6VYeEjinn5oUIs-SC2c3lY1va0is88rbOHT8nxgympHx8HLTTPbZOvjrRhNubSqLe1pvzvxyxkvxcbnT_PyJcLBIIzgVoNpJIxGMR6FMGXs2nm1iHqp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24600" y="2083613"/>
            <a:ext cx="1454425" cy="145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99" name="Google Shape;19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088"/>
            <a:ext cx="9241800" cy="5099324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0"/>
          <p:cNvSpPr txBox="1"/>
          <p:nvPr/>
        </p:nvSpPr>
        <p:spPr>
          <a:xfrm>
            <a:off x="119250" y="-82500"/>
            <a:ext cx="9003300" cy="2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solidFill>
                  <a:schemeClr val="dk1"/>
                </a:solidFill>
              </a:rPr>
              <a:t>Our commitment to excellence and continued, purposeful innovation will make Weston Public Schools the standard in designing educational pathways and environments that cultivate empowered citizens of the global community</a:t>
            </a:r>
            <a:r>
              <a:rPr lang="en" sz="2400" b="1" i="1">
                <a:solidFill>
                  <a:srgbClr val="FF0000"/>
                </a:solidFill>
              </a:rPr>
              <a:t>.</a:t>
            </a:r>
            <a:endParaRPr sz="2600" b="1" i="1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900" b="1">
              <a:solidFill>
                <a:srgbClr val="001C8E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1C8E"/>
                </a:solidFill>
              </a:rPr>
              <a:t>Capital Budget Proposal 2022-2023 - Facilities</a:t>
            </a:r>
            <a:endParaRPr b="1">
              <a:solidFill>
                <a:srgbClr val="001C8E"/>
              </a:solidFill>
            </a:endParaRPr>
          </a:p>
        </p:txBody>
      </p:sp>
      <p:pic>
        <p:nvPicPr>
          <p:cNvPr id="206" name="Google Shape;206;p31"/>
          <p:cNvPicPr preferRelativeResize="0"/>
          <p:nvPr/>
        </p:nvPicPr>
        <p:blipFill rotWithShape="1">
          <a:blip r:embed="rId3">
            <a:alphaModFix/>
          </a:blip>
          <a:srcRect r="-11111" b="-11694"/>
          <a:stretch/>
        </p:blipFill>
        <p:spPr>
          <a:xfrm>
            <a:off x="7917900" y="410738"/>
            <a:ext cx="822958" cy="518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8200" y="1017725"/>
            <a:ext cx="7103850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263325" y="178250"/>
            <a:ext cx="8520600" cy="8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 b="1">
                <a:solidFill>
                  <a:srgbClr val="001C8E"/>
                </a:solidFill>
              </a:rPr>
              <a:t>2023 Proposed Operating Budget </a:t>
            </a:r>
            <a:endParaRPr sz="2520" b="1">
              <a:solidFill>
                <a:srgbClr val="001C8E"/>
              </a:solidFill>
            </a:endParaRP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728025"/>
            <a:ext cx="8520600" cy="42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1C8E"/>
              </a:buClr>
              <a:buSzPts val="1600"/>
              <a:buChar char="●"/>
            </a:pPr>
            <a:r>
              <a:rPr lang="en" sz="1600" b="1">
                <a:solidFill>
                  <a:srgbClr val="001C8E"/>
                </a:solidFill>
                <a:highlight>
                  <a:schemeClr val="lt1"/>
                </a:highlight>
              </a:rPr>
              <a:t>Ensure the district budget fulfills the community expectations for its children</a:t>
            </a:r>
            <a:endParaRPr sz="1600" b="1">
              <a:solidFill>
                <a:srgbClr val="001C8E"/>
              </a:solidFill>
              <a:highlight>
                <a:schemeClr val="lt1"/>
              </a:highlight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1C8E"/>
              </a:buClr>
              <a:buSzPts val="1600"/>
              <a:buChar char="●"/>
            </a:pPr>
            <a:r>
              <a:rPr lang="en" sz="1600" b="1">
                <a:solidFill>
                  <a:srgbClr val="001C8E"/>
                </a:solidFill>
                <a:highlight>
                  <a:schemeClr val="lt1"/>
                </a:highlight>
              </a:rPr>
              <a:t>Continue Weston’s exemplary reputation as one of the highest achieving school districts in both state and nation</a:t>
            </a:r>
            <a:endParaRPr sz="1600" b="1">
              <a:solidFill>
                <a:srgbClr val="001C8E"/>
              </a:solidFill>
              <a:highlight>
                <a:schemeClr val="lt1"/>
              </a:highlight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1C8E"/>
              </a:buClr>
              <a:buSzPts val="1600"/>
              <a:buChar char="●"/>
            </a:pPr>
            <a:r>
              <a:rPr lang="en" sz="1600" b="1">
                <a:solidFill>
                  <a:srgbClr val="001C8E"/>
                </a:solidFill>
                <a:highlight>
                  <a:schemeClr val="lt1"/>
                </a:highlight>
              </a:rPr>
              <a:t>Maximize the funding without overburdening taxpayer </a:t>
            </a:r>
            <a:endParaRPr sz="1600" b="1">
              <a:solidFill>
                <a:srgbClr val="001C8E"/>
              </a:solidFill>
              <a:highlight>
                <a:schemeClr val="lt1"/>
              </a:highlight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001C8E"/>
                </a:solidFill>
                <a:highlight>
                  <a:schemeClr val="lt1"/>
                </a:highlight>
              </a:rPr>
              <a:t> 							</a:t>
            </a:r>
            <a:r>
              <a:rPr lang="en" b="1">
                <a:solidFill>
                  <a:srgbClr val="FF0000"/>
                </a:solidFill>
              </a:rPr>
              <a:t>$56,976,717</a:t>
            </a:r>
            <a:endParaRPr b="1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rgbClr val="FF0000"/>
                </a:solidFill>
              </a:rPr>
              <a:t> An increase of 3.46%</a:t>
            </a:r>
            <a:endParaRPr b="1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rgbClr val="001C8E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rgbClr val="001C8E"/>
                </a:solidFill>
              </a:rPr>
              <a:t>This increase includes $434,330 or .78%  for the funding of dental claims, which had been fully funded from the town’s Internal Services Fund this year. </a:t>
            </a:r>
            <a:endParaRPr b="1">
              <a:solidFill>
                <a:srgbClr val="001C8E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rgbClr val="001C8E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rgbClr val="001C8E"/>
                </a:solidFill>
              </a:rPr>
              <a:t>Without dental, the budget increase would be 2.68% or  $1,476,629 from 2022 </a:t>
            </a:r>
            <a:endParaRPr b="1">
              <a:solidFill>
                <a:srgbClr val="001C8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rgbClr val="001C8E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30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1">
              <a:solidFill>
                <a:srgbClr val="001C8E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400" b="1">
              <a:solidFill>
                <a:srgbClr val="001C8E"/>
              </a:solidFill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 r="-11111" b="-11694"/>
          <a:stretch/>
        </p:blipFill>
        <p:spPr>
          <a:xfrm>
            <a:off x="7960975" y="264362"/>
            <a:ext cx="822958" cy="518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311700" y="178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1C8E"/>
                </a:solidFill>
              </a:rPr>
              <a:t>Strategic Goals</a:t>
            </a:r>
            <a:endParaRPr b="1">
              <a:solidFill>
                <a:srgbClr val="001C8E"/>
              </a:solidFill>
            </a:endParaRPr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311700" y="691025"/>
            <a:ext cx="8520600" cy="42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001C8E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01C8E"/>
                </a:solidFill>
              </a:rPr>
              <a:t>Support  Weston’s Portrait of the Graduate, pre-K-12 journey </a:t>
            </a:r>
            <a:endParaRPr sz="1600" b="1">
              <a:solidFill>
                <a:srgbClr val="001C8E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01C8E"/>
                </a:solidFill>
              </a:rPr>
              <a:t>Improve student academic performance </a:t>
            </a:r>
            <a:endParaRPr sz="1600" b="1">
              <a:solidFill>
                <a:srgbClr val="001C8E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rgbClr val="001C8E"/>
                </a:solidFill>
              </a:rPr>
              <a:t>Ensure that students demonstrate academic growth in math &amp; reading </a:t>
            </a:r>
            <a:endParaRPr sz="1600" b="1">
              <a:solidFill>
                <a:srgbClr val="001C8E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01C8E"/>
                </a:solidFill>
              </a:rPr>
              <a:t>Promote an inclusive climate</a:t>
            </a:r>
            <a:endParaRPr sz="1600" b="1">
              <a:solidFill>
                <a:srgbClr val="001C8E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01C8E"/>
                </a:solidFill>
              </a:rPr>
              <a:t>Provide students with appropriate social emotional supports </a:t>
            </a:r>
            <a:endParaRPr sz="1600" b="1">
              <a:solidFill>
                <a:srgbClr val="001C8E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01C8E"/>
                </a:solidFill>
              </a:rPr>
              <a:t>Fulfill our responsibilities to our students with disabilities </a:t>
            </a:r>
            <a:endParaRPr sz="1600" b="1">
              <a:solidFill>
                <a:srgbClr val="001C8E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01C8E"/>
                </a:solidFill>
              </a:rPr>
              <a:t>Support the maintenance, safety and security of our campus </a:t>
            </a:r>
            <a:endParaRPr sz="1600" b="1">
              <a:solidFill>
                <a:srgbClr val="001C8E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01C8E"/>
                </a:solidFill>
              </a:rPr>
              <a:t>Maximize financial resources through lens of academic return on</a:t>
            </a:r>
            <a:endParaRPr sz="1600" b="1">
              <a:solidFill>
                <a:srgbClr val="001C8E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01C8E"/>
                </a:solidFill>
              </a:rPr>
              <a:t> investment</a:t>
            </a:r>
            <a:endParaRPr sz="1600" b="1">
              <a:solidFill>
                <a:srgbClr val="001C8E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1">
              <a:solidFill>
                <a:srgbClr val="001C8E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400" b="1">
              <a:solidFill>
                <a:srgbClr val="001C8E"/>
              </a:solidFill>
            </a:endParaRPr>
          </a:p>
        </p:txBody>
      </p:sp>
      <p:pic>
        <p:nvPicPr>
          <p:cNvPr id="69" name="Google Shape;69;p15"/>
          <p:cNvPicPr preferRelativeResize="0"/>
          <p:nvPr/>
        </p:nvPicPr>
        <p:blipFill rotWithShape="1">
          <a:blip r:embed="rId3">
            <a:alphaModFix/>
          </a:blip>
          <a:srcRect r="-11111" b="-11694"/>
          <a:stretch/>
        </p:blipFill>
        <p:spPr>
          <a:xfrm>
            <a:off x="7960975" y="111963"/>
            <a:ext cx="822958" cy="518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47749" y="575825"/>
            <a:ext cx="1594525" cy="1846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22099" y="2999825"/>
            <a:ext cx="2288374" cy="1716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263325" y="234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1C8E"/>
                </a:solidFill>
              </a:rPr>
              <a:t>HES               WIS               WMS </a:t>
            </a:r>
            <a:endParaRPr b="1">
              <a:solidFill>
                <a:srgbClr val="001C8E"/>
              </a:solidFill>
            </a:endParaRPr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263325" y="691025"/>
            <a:ext cx="8520600" cy="42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</a:rPr>
              <a:t>Curriculum and Instruction</a:t>
            </a:r>
            <a:endParaRPr sz="17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●"/>
            </a:pPr>
            <a:r>
              <a:rPr lang="en" sz="1600" b="1">
                <a:solidFill>
                  <a:schemeClr val="dk1"/>
                </a:solidFill>
              </a:rPr>
              <a:t>Support 22 sections of grades K-2 </a:t>
            </a:r>
            <a:endParaRPr sz="1600" b="1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●"/>
            </a:pPr>
            <a:r>
              <a:rPr lang="en" sz="1600" b="1">
                <a:solidFill>
                  <a:schemeClr val="dk1"/>
                </a:solidFill>
              </a:rPr>
              <a:t>Support 3 sections of Pre-School (IDEA PreSchool) </a:t>
            </a:r>
            <a:endParaRPr sz="1600" b="1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●"/>
            </a:pPr>
            <a:r>
              <a:rPr lang="en" sz="1600" b="1">
                <a:solidFill>
                  <a:schemeClr val="dk1"/>
                </a:solidFill>
              </a:rPr>
              <a:t>Support 21 sections of Grades 3-5 (one less section grade 5) </a:t>
            </a:r>
            <a:endParaRPr sz="1600" b="1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lang="en" sz="1600" b="1">
                <a:solidFill>
                  <a:schemeClr val="dk1"/>
                </a:solidFill>
              </a:rPr>
              <a:t>Return to a pure teaming model for English, math, science and social studies (WMS_</a:t>
            </a:r>
            <a:endParaRPr sz="1600" b="1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lang="en" sz="1600" b="1">
                <a:solidFill>
                  <a:schemeClr val="dk1"/>
                </a:solidFill>
              </a:rPr>
              <a:t>Replace quiet study with Academic Workshop model (WMS)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</a:rPr>
              <a:t> Math &amp; Reading</a:t>
            </a:r>
            <a:endParaRPr sz="17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●"/>
            </a:pPr>
            <a:r>
              <a:rPr lang="en" sz="1600" b="1">
                <a:solidFill>
                  <a:schemeClr val="dk1"/>
                </a:solidFill>
              </a:rPr>
              <a:t> Math Curriculum Instructional Leader (CIL) at HES</a:t>
            </a:r>
            <a:endParaRPr sz="1600" b="1">
              <a:solidFill>
                <a:schemeClr val="dk1"/>
              </a:solidFill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●"/>
            </a:pPr>
            <a:r>
              <a:rPr lang="en" sz="1600" b="1">
                <a:solidFill>
                  <a:srgbClr val="202124"/>
                </a:solidFill>
                <a:highlight>
                  <a:srgbClr val="FFFFFF"/>
                </a:highlight>
              </a:rPr>
              <a:t>Purchase new digital and consumable math resources for all kindergarteners.</a:t>
            </a:r>
            <a:endParaRPr sz="1600" b="1">
              <a:solidFill>
                <a:srgbClr val="202124"/>
              </a:solidFill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500"/>
              <a:buFont typeface="Arial"/>
              <a:buChar char="●"/>
            </a:pPr>
            <a:r>
              <a:rPr lang="en" sz="1600" b="1">
                <a:solidFill>
                  <a:srgbClr val="202124"/>
                </a:solidFill>
                <a:highlight>
                  <a:srgbClr val="FFFFFF"/>
                </a:highlight>
              </a:rPr>
              <a:t>Provide professional development in math &amp; Reading (Title II/ESSER)</a:t>
            </a:r>
            <a:endParaRPr sz="1600" b="1">
              <a:solidFill>
                <a:srgbClr val="202124"/>
              </a:solidFill>
              <a:highlight>
                <a:srgbClr val="FFFFFF"/>
              </a:highlight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600"/>
              <a:buFont typeface="Noto Sans Symbols"/>
              <a:buChar char="●"/>
            </a:pPr>
            <a:r>
              <a:rPr lang="en" sz="1600" b="1">
                <a:solidFill>
                  <a:srgbClr val="202124"/>
                </a:solidFill>
                <a:highlight>
                  <a:schemeClr val="lt1"/>
                </a:highlight>
              </a:rPr>
              <a:t>Maintain the staffing levels of  math and reading interventionists 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</a:rPr>
              <a:t>Digital Learning and Technology </a:t>
            </a:r>
            <a:endParaRPr sz="17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●"/>
            </a:pPr>
            <a:r>
              <a:rPr lang="en" sz="1600" b="1">
                <a:solidFill>
                  <a:schemeClr val="dk1"/>
                </a:solidFill>
              </a:rPr>
              <a:t>Provide all kindergarteners with new IPADS               </a:t>
            </a:r>
            <a:endParaRPr sz="1600" b="1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700"/>
              <a:buFont typeface="Arial"/>
              <a:buChar char="●"/>
            </a:pPr>
            <a:r>
              <a:rPr lang="en" sz="1600" b="1">
                <a:solidFill>
                  <a:schemeClr val="dk1"/>
                </a:solidFill>
              </a:rPr>
              <a:t>Purchase  educational software &amp; licenses for TABLEAU, a data analytics program</a:t>
            </a:r>
            <a:endParaRPr sz="1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</a:endParaRPr>
          </a:p>
        </p:txBody>
      </p:sp>
      <p:pic>
        <p:nvPicPr>
          <p:cNvPr id="78" name="Google Shape;78;p16" descr="https://lh5.googleusercontent.com/s20JYA7t761MBTMP3Kq07JeIYfOOLLh0X4RCu6i5Q36iqFbZiGWqbwI3iBf-t6Dgee5q32GR3DlceFh-t6Bej-J8dzdBw_Tzj3QnZ3Kjrvj3Bf2ifnVfAgrHrpNhgNA9DnjQNWkq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9325" y="-10"/>
            <a:ext cx="876897" cy="73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 descr="https://lh5.googleusercontent.com/p1EfnXSR0NkncAJMPeMpmuKkVsvSeuOeq1mFYJR7oxP07_9q82tPWgNC2KUXgbGr1uBzA5KnaCWV1nrLCDRb0l7N-YRn-uxGYsS9ZLKcwkczadyQWOhrEyXU9Lw_J4WGXPP6iEUY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2288" y="128603"/>
            <a:ext cx="998931" cy="62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 descr="https://lh6.googleusercontent.com/Qgrs7gU74CE5RnvwFvmNL7FQkSy4q3ZV3TxOKkSrhcPXAofFM2cQWI6Z2dID7dkLLriHnNfZSZt4QBA2Qkla-TQgzHaqHFWvvf92eVF-ch5w_HdaL4Wu7lm8XXB-tZsoDzm3BuZo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37275" y="70462"/>
            <a:ext cx="781350" cy="73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title"/>
          </p:nvPr>
        </p:nvSpPr>
        <p:spPr>
          <a:xfrm>
            <a:off x="263325" y="178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 b="1">
                <a:solidFill>
                  <a:srgbClr val="001C8E"/>
                </a:solidFill>
              </a:rPr>
              <a:t>HES              WIS             WMS</a:t>
            </a:r>
            <a:endParaRPr b="1">
              <a:solidFill>
                <a:srgbClr val="001C8E"/>
              </a:solidFill>
            </a:endParaRPr>
          </a:p>
        </p:txBody>
      </p:sp>
      <p:sp>
        <p:nvSpPr>
          <p:cNvPr id="86" name="Google Shape;86;p17"/>
          <p:cNvSpPr txBox="1">
            <a:spLocks noGrp="1"/>
          </p:cNvSpPr>
          <p:nvPr>
            <p:ph type="body" idx="1"/>
          </p:nvPr>
        </p:nvSpPr>
        <p:spPr>
          <a:xfrm>
            <a:off x="311700" y="691025"/>
            <a:ext cx="8520600" cy="42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1"/>
                </a:solidFill>
              </a:rPr>
              <a:t>Special Education</a:t>
            </a:r>
            <a:endParaRPr sz="15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500"/>
              <a:buFont typeface="Arial"/>
              <a:buChar char="●"/>
            </a:pPr>
            <a:r>
              <a:rPr lang="en" sz="1400" b="1">
                <a:solidFill>
                  <a:schemeClr val="dk1"/>
                </a:solidFill>
              </a:rPr>
              <a:t>Fulfill our responsibilities to students with individualized education plans (IEP).  </a:t>
            </a:r>
            <a:endParaRPr sz="1500" b="1">
              <a:solidFill>
                <a:srgbClr val="666666"/>
              </a:solidFill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500"/>
              <a:buFont typeface="Arial"/>
              <a:buChar char="●"/>
            </a:pPr>
            <a:r>
              <a:rPr lang="en" sz="1400" b="1">
                <a:solidFill>
                  <a:schemeClr val="dk1"/>
                </a:solidFill>
              </a:rPr>
              <a:t>Support the position of  a district school psychologist to assist in the increased testing demands across the schools.</a:t>
            </a:r>
            <a:endParaRPr sz="1500" b="1"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1"/>
                </a:solidFill>
              </a:rPr>
              <a:t>Pupil Personnel Services </a:t>
            </a:r>
            <a:endParaRPr sz="15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●"/>
            </a:pPr>
            <a:r>
              <a:rPr lang="en" sz="1400" b="1">
                <a:solidFill>
                  <a:schemeClr val="dk1"/>
                </a:solidFill>
              </a:rPr>
              <a:t>HES- Reallocate the cost of one of the two school psychologists to staff a school social worker</a:t>
            </a:r>
            <a:endParaRPr sz="14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1"/>
                </a:solidFill>
              </a:rPr>
              <a:t>Healthy Learning Environment</a:t>
            </a:r>
            <a:endParaRPr sz="1500" b="1">
              <a:solidFill>
                <a:srgbClr val="666666"/>
              </a:solidFill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500"/>
              <a:buFont typeface="Arial"/>
              <a:buChar char="●"/>
            </a:pPr>
            <a:r>
              <a:rPr lang="en" sz="1400" b="1">
                <a:solidFill>
                  <a:schemeClr val="dk1"/>
                </a:solidFill>
              </a:rPr>
              <a:t>Promote an inclusive climate through Positive Behavioral Interventions and Supports Program (PBIS) </a:t>
            </a:r>
            <a:endParaRPr sz="1500" b="1">
              <a:solidFill>
                <a:srgbClr val="666666"/>
              </a:solidFill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500"/>
              <a:buFont typeface="Arial"/>
              <a:buChar char="●"/>
            </a:pPr>
            <a:r>
              <a:rPr lang="en" sz="1400" b="1">
                <a:solidFill>
                  <a:schemeClr val="dk1"/>
                </a:solidFill>
              </a:rPr>
              <a:t>Support a strong sense of community within grade level teams &amp; schools</a:t>
            </a:r>
            <a:endParaRPr sz="1400" b="1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●"/>
            </a:pPr>
            <a:r>
              <a:rPr lang="en" sz="1400" b="1">
                <a:solidFill>
                  <a:schemeClr val="dk1"/>
                </a:solidFill>
              </a:rPr>
              <a:t>Support Clubs, Theater, Co-curricular programs </a:t>
            </a:r>
            <a:endParaRPr sz="14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7" name="Google Shape;87;p17" descr="https://lh5.googleusercontent.com/s20JYA7t761MBTMP3Kq07JeIYfOOLLh0X4RCu6i5Q36iqFbZiGWqbwI3iBf-t6Dgee5q32GR3DlceFh-t6Bej-J8dzdBw_Tzj3QnZ3Kjrvj3Bf2ifnVfAgrHrpNhgNA9DnjQNWkq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2650" y="-45847"/>
            <a:ext cx="876897" cy="73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 descr="https://lh5.googleusercontent.com/p1EfnXSR0NkncAJMPeMpmuKkVsvSeuOeq1mFYJR7oxP07_9q82tPWgNC2KUXgbGr1uBzA5KnaCWV1nrLCDRb0l7N-YRn-uxGYsS9ZLKcwkczadyQWOhrEyXU9Lw_J4WGXPP6iEUY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8525" y="12303"/>
            <a:ext cx="998931" cy="62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 descr="https://lh6.googleusercontent.com/Qgrs7gU74CE5RnvwFvmNL7FQkSy4q3ZV3TxOKkSrhcPXAofFM2cQWI6Z2dID7dkLLriHnNfZSZt4QBA2Qkla-TQgzHaqHFWvvf92eVF-ch5w_HdaL4Wu7lm8XXB-tZsoDzm3BuZo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34700" y="54587"/>
            <a:ext cx="781350" cy="73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2355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1C8E"/>
                </a:solidFill>
              </a:rPr>
              <a:t>Weston High School</a:t>
            </a:r>
            <a:endParaRPr b="1">
              <a:solidFill>
                <a:srgbClr val="001C8E"/>
              </a:solidFill>
            </a:endParaRPr>
          </a:p>
        </p:txBody>
      </p:sp>
      <p:sp>
        <p:nvSpPr>
          <p:cNvPr id="95" name="Google Shape;95;p18"/>
          <p:cNvSpPr txBox="1">
            <a:spLocks noGrp="1"/>
          </p:cNvSpPr>
          <p:nvPr>
            <p:ph type="body" idx="1"/>
          </p:nvPr>
        </p:nvSpPr>
        <p:spPr>
          <a:xfrm>
            <a:off x="235500" y="572700"/>
            <a:ext cx="8520600" cy="42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b="1">
                <a:solidFill>
                  <a:schemeClr val="dk1"/>
                </a:solidFill>
              </a:rPr>
              <a:t>Curriculum and Instruction</a:t>
            </a:r>
            <a:endParaRPr sz="14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sz="1400" b="1">
                <a:solidFill>
                  <a:schemeClr val="dk1"/>
                </a:solidFill>
              </a:rPr>
              <a:t>Offer new electives: Sustainability, Digital Illustration &amp; Animation, 12th grade English</a:t>
            </a:r>
            <a:endParaRPr sz="1400" b="1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sz="1400" b="1">
                <a:solidFill>
                  <a:schemeClr val="dk1"/>
                </a:solidFill>
              </a:rPr>
              <a:t>Implement new State of Connecticut unfunded mandates for graduation</a:t>
            </a:r>
            <a:endParaRPr sz="1400" b="1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sz="1400" b="1">
                <a:solidFill>
                  <a:schemeClr val="dk1"/>
                </a:solidFill>
              </a:rPr>
              <a:t>Support a NEASC Coordinator (.2 FTE)</a:t>
            </a:r>
            <a:endParaRPr sz="1400" b="1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sz="1400" b="1">
                <a:solidFill>
                  <a:schemeClr val="dk1"/>
                </a:solidFill>
              </a:rPr>
              <a:t>Purchase Spanish digital textbooks levels 1-4 </a:t>
            </a:r>
            <a:endParaRPr sz="1400" b="1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sz="1400" b="1">
                <a:solidFill>
                  <a:schemeClr val="dk1"/>
                </a:solidFill>
              </a:rPr>
              <a:t>Supply materials for 42 sections of science courses/labs and 36 sections of visual arts courses</a:t>
            </a:r>
            <a:endParaRPr sz="1400" b="1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sz="1400" b="1">
                <a:solidFill>
                  <a:schemeClr val="dk1"/>
                </a:solidFill>
              </a:rPr>
              <a:t>Fund dues &amp; fees for participation in academic competitions</a:t>
            </a:r>
            <a:endParaRPr sz="1400" b="1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sz="1400" b="1">
                <a:solidFill>
                  <a:schemeClr val="dk1"/>
                </a:solidFill>
              </a:rPr>
              <a:t>Maintain athletic program - 31 sports</a:t>
            </a:r>
            <a:endParaRPr sz="1400" b="1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sz="1400" b="1">
                <a:solidFill>
                  <a:schemeClr val="dk1"/>
                </a:solidFill>
              </a:rPr>
              <a:t>Fund three new coaching positions: assistant coach for boys/girls cross country, assistant girls’ golf coach, &amp; one esports coach</a:t>
            </a:r>
            <a:endParaRPr sz="1400" b="1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sz="1400" b="1">
                <a:solidFill>
                  <a:schemeClr val="dk1"/>
                </a:solidFill>
              </a:rPr>
              <a:t>Support stipends for co-curricular programs</a:t>
            </a:r>
            <a:endParaRPr sz="14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1"/>
                </a:solidFill>
              </a:rPr>
              <a:t>Math</a:t>
            </a:r>
            <a:endParaRPr sz="14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sz="1400" b="1">
                <a:solidFill>
                  <a:schemeClr val="dk1"/>
                </a:solidFill>
              </a:rPr>
              <a:t>Provide access to targeted math support for all students in the Math Lab</a:t>
            </a:r>
            <a:endParaRPr sz="1400" b="1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400"/>
              <a:buFont typeface="Arial"/>
              <a:buChar char="●"/>
            </a:pPr>
            <a:r>
              <a:rPr lang="en" sz="1400" b="1">
                <a:solidFill>
                  <a:srgbClr val="202124"/>
                </a:solidFill>
                <a:highlight>
                  <a:srgbClr val="FFFFFF"/>
                </a:highlight>
              </a:rPr>
              <a:t>Provide professional development in math (Operating Budget/Title II/ESSER)</a:t>
            </a:r>
            <a:endParaRPr sz="1400" b="1">
              <a:solidFill>
                <a:srgbClr val="202124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400"/>
              <a:buFont typeface="Arial"/>
              <a:buChar char="●"/>
            </a:pPr>
            <a:r>
              <a:rPr lang="en" sz="1400" b="1">
                <a:solidFill>
                  <a:srgbClr val="202124"/>
                </a:solidFill>
                <a:highlight>
                  <a:srgbClr val="FFFFFF"/>
                </a:highlight>
              </a:rPr>
              <a:t>Purchase new digital textbooks for Algebra 2</a:t>
            </a:r>
            <a:endParaRPr sz="1400" b="1">
              <a:solidFill>
                <a:srgbClr val="202124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b="1">
                <a:solidFill>
                  <a:schemeClr val="dk1"/>
                </a:solidFill>
              </a:rPr>
              <a:t>Language Arts: Reading and Writing </a:t>
            </a:r>
            <a:endParaRPr sz="14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sz="1400" b="1">
                <a:solidFill>
                  <a:schemeClr val="dk1"/>
                </a:solidFill>
              </a:rPr>
              <a:t>Provide targeted writing support for all students -  Writing Center</a:t>
            </a:r>
            <a:endParaRPr sz="1400" b="1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sz="1400" b="1">
                <a:solidFill>
                  <a:schemeClr val="dk1"/>
                </a:solidFill>
              </a:rPr>
              <a:t>Purchase new textbooks for English</a:t>
            </a:r>
            <a:endParaRPr sz="1400" b="1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 sz="1400" b="1">
                <a:solidFill>
                  <a:schemeClr val="dk1"/>
                </a:solidFill>
              </a:rPr>
              <a:t>Update library learning center with new fiction and nonfiction books </a:t>
            </a:r>
            <a:endParaRPr sz="14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6" name="Google Shape;96;p18" descr="https://lh3.googleusercontent.com/rJ5LzRn-rHXQg9j2dEs6VYeEjinn5oUIs-SC2c3lY1va0is88rbOHT8nxgympHx8HLTTPbZOvjrRhNubSqLe1pvzvxyxkvxcbnT_PyJcLBIIzgVoNpJIxGMR6FMGXs2nm1iHqp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71975" y="94447"/>
            <a:ext cx="1095825" cy="109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>
            <a:spLocks noGrp="1"/>
          </p:cNvSpPr>
          <p:nvPr>
            <p:ph type="title"/>
          </p:nvPr>
        </p:nvSpPr>
        <p:spPr>
          <a:xfrm>
            <a:off x="311700" y="351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 b="1">
                <a:solidFill>
                  <a:srgbClr val="001C8E"/>
                </a:solidFill>
              </a:rPr>
              <a:t>Weston High School</a:t>
            </a:r>
            <a:endParaRPr b="1">
              <a:solidFill>
                <a:srgbClr val="001C8E"/>
              </a:solidFill>
            </a:endParaRPr>
          </a:p>
        </p:txBody>
      </p:sp>
      <p:sp>
        <p:nvSpPr>
          <p:cNvPr id="102" name="Google Shape;102;p19"/>
          <p:cNvSpPr txBox="1">
            <a:spLocks noGrp="1"/>
          </p:cNvSpPr>
          <p:nvPr>
            <p:ph type="body" idx="1"/>
          </p:nvPr>
        </p:nvSpPr>
        <p:spPr>
          <a:xfrm>
            <a:off x="311700" y="604350"/>
            <a:ext cx="8520600" cy="42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>
                <a:solidFill>
                  <a:schemeClr val="dk1"/>
                </a:solidFill>
              </a:rPr>
              <a:t>Digital Learning and Technology</a:t>
            </a:r>
            <a:endParaRPr sz="15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500"/>
              <a:buFont typeface="Arial"/>
              <a:buChar char="●"/>
            </a:pPr>
            <a:r>
              <a:rPr lang="en" sz="1500" b="1">
                <a:solidFill>
                  <a:schemeClr val="dk1"/>
                </a:solidFill>
              </a:rPr>
              <a:t>Replace all iMacs (62) in art/video labs </a:t>
            </a:r>
            <a:endParaRPr sz="1500" b="1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>
                <a:solidFill>
                  <a:schemeClr val="dk1"/>
                </a:solidFill>
              </a:rPr>
              <a:t>Special Education</a:t>
            </a:r>
            <a:endParaRPr sz="15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500"/>
              <a:buFont typeface="Arial"/>
              <a:buChar char="●"/>
            </a:pPr>
            <a:endParaRPr sz="1500" b="1">
              <a:solidFill>
                <a:srgbClr val="666666"/>
              </a:solidFill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500"/>
              <a:buFont typeface="Arial"/>
              <a:buChar char="●"/>
            </a:pPr>
            <a:r>
              <a:rPr lang="en" sz="1500" b="1">
                <a:solidFill>
                  <a:schemeClr val="dk1"/>
                </a:solidFill>
              </a:rPr>
              <a:t>Increase academic staffing for Alternative Pathways from  a 0.8 to a 1.6 FTE teaching staff  </a:t>
            </a:r>
            <a:endParaRPr sz="15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</a:rPr>
              <a:t>Pupil Personnel Services </a:t>
            </a:r>
            <a:endParaRPr sz="15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●"/>
            </a:pPr>
            <a:r>
              <a:rPr lang="en" sz="1500" b="1">
                <a:solidFill>
                  <a:schemeClr val="dk1"/>
                </a:solidFill>
              </a:rPr>
              <a:t>Sustain the staffing levels of one school psychologist, five school counselors, one college and career counselor, and one school social worker</a:t>
            </a:r>
            <a:endParaRPr sz="15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chemeClr val="dk1"/>
              </a:solidFill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●"/>
            </a:pPr>
            <a:r>
              <a:rPr lang="en" sz="1500" b="1">
                <a:solidFill>
                  <a:schemeClr val="dk1"/>
                </a:solidFill>
              </a:rPr>
              <a:t>Provide targeted academic support for regular education students through The Center for Academic Support &amp; Enhancement</a:t>
            </a:r>
            <a:endParaRPr sz="15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</a:rPr>
              <a:t>Healthy Learning Environment</a:t>
            </a:r>
            <a:endParaRPr sz="1500" b="1">
              <a:solidFill>
                <a:srgbClr val="666666"/>
              </a:solidFill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500"/>
              <a:buFont typeface="Arial"/>
              <a:buChar char="●"/>
            </a:pPr>
            <a:r>
              <a:rPr lang="en" sz="1500" b="1">
                <a:solidFill>
                  <a:schemeClr val="dk1"/>
                </a:solidFill>
              </a:rPr>
              <a:t>Support a strong sense of community within the school through Advisory, PBIS coach</a:t>
            </a:r>
            <a:endParaRPr sz="1500" b="1"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1">
              <a:solidFill>
                <a:srgbClr val="1155CC"/>
              </a:solidFill>
            </a:endParaRPr>
          </a:p>
        </p:txBody>
      </p:sp>
      <p:pic>
        <p:nvPicPr>
          <p:cNvPr id="103" name="Google Shape;103;p19" descr="https://lh3.googleusercontent.com/rJ5LzRn-rHXQg9j2dEs6VYeEjinn5oUIs-SC2c3lY1va0is88rbOHT8nxgympHx8HLTTPbZOvjrRhNubSqLe1pvzvxyxkvxcbnT_PyJcLBIIzgVoNpJIxGMR6FMGXs2nm1iHqp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65175" y="136073"/>
            <a:ext cx="1213200" cy="121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1C8E"/>
                </a:solidFill>
              </a:rPr>
              <a:t> BUDGET DRIVERS</a:t>
            </a:r>
            <a:endParaRPr b="1">
              <a:solidFill>
                <a:srgbClr val="001C8E"/>
              </a:solidFill>
            </a:endParaRPr>
          </a:p>
        </p:txBody>
      </p:sp>
      <p:sp>
        <p:nvSpPr>
          <p:cNvPr id="109" name="Google Shape;109;p20"/>
          <p:cNvSpPr txBox="1">
            <a:spLocks noGrp="1"/>
          </p:cNvSpPr>
          <p:nvPr>
            <p:ph type="body" idx="1"/>
          </p:nvPr>
        </p:nvSpPr>
        <p:spPr>
          <a:xfrm>
            <a:off x="379850" y="14268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01C8E"/>
                </a:solidFill>
                <a:highlight>
                  <a:srgbClr val="FFFFFF"/>
                </a:highlight>
              </a:rPr>
              <a:t>ENROLLMENT</a:t>
            </a:r>
            <a:endParaRPr sz="2400" b="1">
              <a:solidFill>
                <a:srgbClr val="001C8E"/>
              </a:solidFill>
              <a:highlight>
                <a:srgbClr val="FFFFFF"/>
              </a:highlight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01C8E"/>
                </a:solidFill>
                <a:highlight>
                  <a:srgbClr val="FFFFFF"/>
                </a:highlight>
              </a:rPr>
              <a:t>STAFFING</a:t>
            </a:r>
            <a:endParaRPr sz="2400" b="1">
              <a:solidFill>
                <a:srgbClr val="001C8E"/>
              </a:solidFill>
              <a:highlight>
                <a:srgbClr val="FFFFFF"/>
              </a:highlight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01C8E"/>
                </a:solidFill>
                <a:highlight>
                  <a:srgbClr val="FFFFFF"/>
                </a:highlight>
              </a:rPr>
              <a:t>SALARIES &amp; BENEFITS</a:t>
            </a:r>
            <a:endParaRPr sz="2400" b="1">
              <a:solidFill>
                <a:srgbClr val="001C8E"/>
              </a:solidFill>
              <a:highlight>
                <a:srgbClr val="FFFFFF"/>
              </a:highlight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01C8E"/>
                </a:solidFill>
                <a:highlight>
                  <a:srgbClr val="FFFFFF"/>
                </a:highlight>
              </a:rPr>
              <a:t>SPECIAL EDUCATION </a:t>
            </a:r>
            <a:endParaRPr sz="2400" b="1">
              <a:solidFill>
                <a:srgbClr val="001C8E"/>
              </a:solidFill>
              <a:highlight>
                <a:srgbClr val="FFFFFF"/>
              </a:highlight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400" b="1">
              <a:solidFill>
                <a:srgbClr val="001C8E"/>
              </a:solidFill>
              <a:highlight>
                <a:srgbClr val="FFFFFF"/>
              </a:highlight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400" b="1">
                <a:solidFill>
                  <a:srgbClr val="001C8E"/>
                </a:solidFill>
                <a:highlight>
                  <a:srgbClr val="FFFFFF"/>
                </a:highlight>
              </a:rPr>
              <a:t> </a:t>
            </a:r>
            <a:endParaRPr sz="2400" b="1">
              <a:solidFill>
                <a:srgbClr val="001C8E"/>
              </a:solidFill>
              <a:highlight>
                <a:srgbClr val="FFFFFF"/>
              </a:highlight>
            </a:endParaRPr>
          </a:p>
        </p:txBody>
      </p:sp>
      <p:pic>
        <p:nvPicPr>
          <p:cNvPr id="110" name="Google Shape;11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8925" y="3480600"/>
            <a:ext cx="1163964" cy="161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9825" y="1717225"/>
            <a:ext cx="1223075" cy="1630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01750" y="126100"/>
            <a:ext cx="1163975" cy="1617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43875" y="3689138"/>
            <a:ext cx="1876551" cy="1414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626" y="-2"/>
            <a:ext cx="1876552" cy="1192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>
            <a:spLocks noGrp="1"/>
          </p:cNvSpPr>
          <p:nvPr>
            <p:ph type="title"/>
          </p:nvPr>
        </p:nvSpPr>
        <p:spPr>
          <a:xfrm>
            <a:off x="406650" y="91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1C8E"/>
                </a:solidFill>
              </a:rPr>
              <a:t>Budget Driver: Enrollment </a:t>
            </a:r>
            <a:endParaRPr b="1">
              <a:solidFill>
                <a:srgbClr val="001C8E"/>
              </a:solidFill>
            </a:endParaRPr>
          </a:p>
        </p:txBody>
      </p:sp>
      <p:pic>
        <p:nvPicPr>
          <p:cNvPr id="120" name="Google Shape;120;p21"/>
          <p:cNvPicPr preferRelativeResize="0"/>
          <p:nvPr/>
        </p:nvPicPr>
        <p:blipFill rotWithShape="1">
          <a:blip r:embed="rId3">
            <a:alphaModFix/>
          </a:blip>
          <a:srcRect r="-11111" b="-11694"/>
          <a:stretch/>
        </p:blipFill>
        <p:spPr>
          <a:xfrm>
            <a:off x="7969850" y="118838"/>
            <a:ext cx="822958" cy="518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1"/>
          <p:cNvPicPr preferRelativeResize="0"/>
          <p:nvPr/>
        </p:nvPicPr>
        <p:blipFill rotWithShape="1">
          <a:blip r:embed="rId4">
            <a:alphaModFix/>
          </a:blip>
          <a:srcRect l="2540" t="32946" r="60792" b="13534"/>
          <a:stretch/>
        </p:blipFill>
        <p:spPr>
          <a:xfrm>
            <a:off x="2130125" y="637300"/>
            <a:ext cx="4738248" cy="4609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1439</Words>
  <Application>Microsoft Office PowerPoint</Application>
  <PresentationFormat>On-screen Show (16:9)</PresentationFormat>
  <Paragraphs>210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Noto Sans Symbols</vt:lpstr>
      <vt:lpstr>Times New Roman</vt:lpstr>
      <vt:lpstr>Simple Light</vt:lpstr>
      <vt:lpstr>PowerPoint Presentation</vt:lpstr>
      <vt:lpstr>2023 Proposed Operating Budget </vt:lpstr>
      <vt:lpstr>Strategic Goals</vt:lpstr>
      <vt:lpstr>HES               WIS               WMS </vt:lpstr>
      <vt:lpstr>HES              WIS             WMS</vt:lpstr>
      <vt:lpstr>Weston High School</vt:lpstr>
      <vt:lpstr>Weston High School</vt:lpstr>
      <vt:lpstr> BUDGET DRIVERS</vt:lpstr>
      <vt:lpstr>Budget Driver: Enrollment </vt:lpstr>
      <vt:lpstr>Staffing Reallocations &amp; Reductions </vt:lpstr>
      <vt:lpstr>Benefits   </vt:lpstr>
      <vt:lpstr>Health Insurance  </vt:lpstr>
      <vt:lpstr>Special Education Budget Drivers   </vt:lpstr>
      <vt:lpstr>Grant Highlights </vt:lpstr>
      <vt:lpstr>PowerPoint Presentation</vt:lpstr>
      <vt:lpstr>Our Schools</vt:lpstr>
      <vt:lpstr>  WESTON PUBLIC SCHOOLS </vt:lpstr>
      <vt:lpstr>PowerPoint Presentation</vt:lpstr>
      <vt:lpstr>Capital Budget Proposal 2022-2023 - Facilities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Wolak</dc:creator>
  <cp:lastModifiedBy>Lisa Wolak</cp:lastModifiedBy>
  <cp:revision>1</cp:revision>
  <dcterms:modified xsi:type="dcterms:W3CDTF">2022-02-04T14:20:15Z</dcterms:modified>
</cp:coreProperties>
</file>