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88" r:id="rId8"/>
    <p:sldId id="289" r:id="rId9"/>
    <p:sldId id="290" r:id="rId10"/>
    <p:sldId id="291" r:id="rId11"/>
    <p:sldId id="262" r:id="rId12"/>
    <p:sldId id="263" r:id="rId13"/>
    <p:sldId id="268" r:id="rId14"/>
    <p:sldId id="264" r:id="rId15"/>
    <p:sldId id="270" r:id="rId16"/>
    <p:sldId id="265" r:id="rId17"/>
    <p:sldId id="29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2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2746" y="1868679"/>
            <a:ext cx="4971415" cy="400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97587" y="1868679"/>
            <a:ext cx="4971415" cy="400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5766" y="1990852"/>
            <a:ext cx="10220467" cy="172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590471"/>
            <a:ext cx="10358120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wellhighschoolbands.smugmug.com/2022-2023" TargetMode="External"/><Relationship Id="rId2" Type="http://schemas.openxmlformats.org/officeDocument/2006/relationships/hyperlink" Target="https://roswellband.membershiptoolkit.com/fundraiser/182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roswellband.com" TargetMode="External"/><Relationship Id="rId2" Type="http://schemas.openxmlformats.org/officeDocument/2006/relationships/hyperlink" Target="mailto:fundraising@roswellband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oswellband.membershiptoolkit.com/dashboard/fundraising/campaign/1828/vie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oswellband.membershiptoolkit.com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rass, music, bicycle, outdoor&#10;&#10;Description automatically generated">
            <a:extLst>
              <a:ext uri="{FF2B5EF4-FFF2-40B4-BE49-F238E27FC236}">
                <a16:creationId xmlns:a16="http://schemas.microsoft.com/office/drawing/2014/main" id="{8AA256E2-487C-4EFD-816E-5C8927CF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7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FA300-AF21-4712-9142-CED8208D9491}"/>
              </a:ext>
            </a:extLst>
          </p:cNvPr>
          <p:cNvSpPr/>
          <p:nvPr/>
        </p:nvSpPr>
        <p:spPr>
          <a:xfrm>
            <a:off x="0" y="-1112"/>
            <a:ext cx="12192000" cy="6858000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6EE14-E8A0-4700-96D4-8D2F3A28DC03}"/>
              </a:ext>
            </a:extLst>
          </p:cNvPr>
          <p:cNvSpPr txBox="1"/>
          <p:nvPr/>
        </p:nvSpPr>
        <p:spPr>
          <a:xfrm>
            <a:off x="0" y="34406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Musicians Acting with Responsibility, Compassion, and Hard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87757-4611-4E3F-9FE5-1A5DAC670BC7}"/>
              </a:ext>
            </a:extLst>
          </p:cNvPr>
          <p:cNvSpPr txBox="1"/>
          <p:nvPr/>
        </p:nvSpPr>
        <p:spPr>
          <a:xfrm>
            <a:off x="0" y="1447800"/>
            <a:ext cx="12192000" cy="1905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Impact" panose="020B0806030902050204" pitchFamily="34" charset="0"/>
              </a:rPr>
              <a:t>M.A.R.C.H.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10970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1:</a:t>
            </a:r>
            <a:r>
              <a:rPr sz="4400" spc="-15" dirty="0">
                <a:latin typeface="Impact"/>
                <a:cs typeface="Impact"/>
              </a:rPr>
              <a:t> </a:t>
            </a:r>
            <a:r>
              <a:rPr lang="en-US" sz="4400" spc="-5" dirty="0">
                <a:solidFill>
                  <a:srgbClr val="00B050"/>
                </a:solidFill>
                <a:latin typeface="Impact"/>
                <a:cs typeface="Impact"/>
              </a:rPr>
              <a:t>Use Quick links to Share Your Page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10173970" cy="126893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From your student’s page, use the quick links to share their page via </a:t>
            </a:r>
            <a:r>
              <a:rPr lang="en-US" sz="2800" spc="229" dirty="0" err="1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facebook</a:t>
            </a: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, twitter and email.</a:t>
            </a:r>
          </a:p>
          <a:p>
            <a:pPr marL="12700" marR="19685">
              <a:lnSpc>
                <a:spcPts val="2880"/>
              </a:lnSpc>
              <a:spcBef>
                <a:spcPts val="595"/>
              </a:spcBef>
              <a:tabLst>
                <a:tab pos="241300" algn="l"/>
                <a:tab pos="4741545" algn="l"/>
              </a:tabLst>
            </a:pP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ABF4A-AFCE-A73E-2347-99191510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95600"/>
            <a:ext cx="5853113" cy="30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8555"/>
            <a:ext cx="5546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dirty="0">
                <a:latin typeface="Impact"/>
                <a:cs typeface="Impact"/>
              </a:rPr>
              <a:t>2:</a:t>
            </a:r>
            <a:r>
              <a:rPr sz="4400" spc="-20" dirty="0">
                <a:latin typeface="Impact"/>
                <a:cs typeface="Impact"/>
              </a:rPr>
              <a:t> </a:t>
            </a:r>
            <a:r>
              <a:rPr sz="4400" spc="5" dirty="0">
                <a:solidFill>
                  <a:srgbClr val="00B050"/>
                </a:solidFill>
                <a:latin typeface="Impact"/>
                <a:cs typeface="Impact"/>
              </a:rPr>
              <a:t>Service</a:t>
            </a:r>
            <a:r>
              <a:rPr sz="4400" spc="-20" dirty="0">
                <a:solidFill>
                  <a:srgbClr val="00B050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00B050"/>
                </a:solidFill>
                <a:latin typeface="Impact"/>
                <a:cs typeface="Impact"/>
              </a:rPr>
              <a:t>Work</a:t>
            </a:r>
            <a:r>
              <a:rPr sz="4400" spc="-30" dirty="0">
                <a:solidFill>
                  <a:srgbClr val="00B050"/>
                </a:solidFill>
                <a:latin typeface="Impact"/>
                <a:cs typeface="Impact"/>
              </a:rPr>
              <a:t> </a:t>
            </a:r>
            <a:r>
              <a:rPr sz="4400" dirty="0">
                <a:solidFill>
                  <a:srgbClr val="00B050"/>
                </a:solidFill>
                <a:latin typeface="Impact"/>
                <a:cs typeface="Impact"/>
              </a:rPr>
              <a:t>Day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10100310" cy="3028393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65735" indent="-229235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935" algn="l"/>
                <a:tab pos="4049395" algn="l"/>
                <a:tab pos="7586345" algn="l"/>
              </a:tabLst>
            </a:pPr>
            <a:r>
              <a:rPr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On</a:t>
            </a:r>
            <a:r>
              <a:rPr sz="2800" spc="114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u="sng" spc="50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Saturday,</a:t>
            </a:r>
            <a:r>
              <a:rPr sz="2800" u="sng" spc="-105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u="sng" spc="90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March</a:t>
            </a:r>
            <a:r>
              <a:rPr sz="2800" u="sng" spc="114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1</a:t>
            </a:r>
            <a:r>
              <a:rPr lang="en-US" sz="2800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8th</a:t>
            </a:r>
            <a:r>
              <a:rPr lang="en-US" sz="2800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 </a:t>
            </a:r>
            <a:r>
              <a:rPr sz="2800" spc="3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ALL</a:t>
            </a:r>
            <a:r>
              <a:rPr sz="2800" spc="8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students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commit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to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800" spc="4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4</a:t>
            </a:r>
            <a:r>
              <a:rPr sz="2800" spc="4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-hour </a:t>
            </a:r>
            <a:r>
              <a:rPr sz="2800" spc="4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3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work</a:t>
            </a:r>
            <a:r>
              <a:rPr sz="2800" spc="16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day</a:t>
            </a:r>
            <a:r>
              <a:rPr sz="2800" spc="9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to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6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give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8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back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14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and</a:t>
            </a:r>
            <a:r>
              <a:rPr sz="2800" spc="9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beautify</a:t>
            </a:r>
            <a:r>
              <a:rPr sz="2800" spc="9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Roswell.</a:t>
            </a:r>
            <a:r>
              <a:rPr lang="en-US"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-4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It’s</a:t>
            </a:r>
            <a:r>
              <a:rPr sz="2800" spc="6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14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</a:t>
            </a:r>
            <a:r>
              <a:rPr sz="2800" spc="6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really</a:t>
            </a:r>
            <a:r>
              <a:rPr sz="2800" spc="6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fun </a:t>
            </a:r>
            <a:r>
              <a:rPr sz="2800" spc="-6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2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day!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241300" marR="5080" indent="-229235">
              <a:lnSpc>
                <a:spcPts val="2880"/>
              </a:lnSpc>
              <a:spcBef>
                <a:spcPts val="112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10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We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3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will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7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post</a:t>
            </a:r>
            <a:r>
              <a:rPr sz="2800" spc="8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14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sign-up</a:t>
            </a:r>
            <a:r>
              <a:rPr sz="2800" spc="8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9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sheets</a:t>
            </a:r>
            <a:r>
              <a:rPr sz="2800" spc="8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800" spc="6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next week </a:t>
            </a:r>
            <a:r>
              <a:rPr sz="2800" spc="9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so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you </a:t>
            </a:r>
            <a:r>
              <a:rPr sz="2800" spc="-60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2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can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4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pick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6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the</a:t>
            </a:r>
            <a:r>
              <a:rPr sz="2800" spc="8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7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spot</a:t>
            </a:r>
            <a:r>
              <a:rPr sz="2800" spc="8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where </a:t>
            </a:r>
            <a:r>
              <a:rPr sz="2800" spc="5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you</a:t>
            </a:r>
            <a:r>
              <a:rPr sz="2800" spc="8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0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want</a:t>
            </a:r>
            <a:r>
              <a:rPr sz="2800" spc="8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to</a:t>
            </a:r>
            <a:r>
              <a:rPr sz="2800" spc="7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05" dirty="0">
                <a:solidFill>
                  <a:srgbClr val="FF54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help!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spc="13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Parents- we will need help with chaperoning at the sites too.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8555"/>
            <a:ext cx="5546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dirty="0">
                <a:latin typeface="Impact"/>
                <a:cs typeface="Impact"/>
              </a:rPr>
              <a:t>2:</a:t>
            </a:r>
            <a:r>
              <a:rPr sz="4400" spc="-20" dirty="0">
                <a:latin typeface="Impact"/>
                <a:cs typeface="Impact"/>
              </a:rPr>
              <a:t> </a:t>
            </a:r>
            <a:r>
              <a:rPr sz="4400" spc="5" dirty="0">
                <a:solidFill>
                  <a:srgbClr val="00B050"/>
                </a:solidFill>
                <a:latin typeface="Impact"/>
                <a:cs typeface="Impact"/>
              </a:rPr>
              <a:t>Service</a:t>
            </a:r>
            <a:r>
              <a:rPr sz="4400" spc="-25" dirty="0">
                <a:solidFill>
                  <a:srgbClr val="00B050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00B050"/>
                </a:solidFill>
                <a:latin typeface="Impact"/>
                <a:cs typeface="Impact"/>
              </a:rPr>
              <a:t>Work</a:t>
            </a:r>
            <a:r>
              <a:rPr sz="4400" spc="-20" dirty="0">
                <a:solidFill>
                  <a:srgbClr val="00B050"/>
                </a:solidFill>
                <a:latin typeface="Impact"/>
                <a:cs typeface="Impact"/>
              </a:rPr>
              <a:t> </a:t>
            </a:r>
            <a:r>
              <a:rPr sz="4400" dirty="0">
                <a:solidFill>
                  <a:srgbClr val="00B050"/>
                </a:solidFill>
                <a:latin typeface="Impact"/>
                <a:cs typeface="Impact"/>
              </a:rPr>
              <a:t>Day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90471"/>
            <a:ext cx="9761855" cy="34086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mbria" panose="02040503050406030204" pitchFamily="18" charset="0"/>
                <a:cs typeface="Rockwell Std"/>
              </a:rPr>
              <a:t>We'll</a:t>
            </a:r>
            <a:r>
              <a:rPr sz="2800" spc="-2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divide</a:t>
            </a:r>
            <a:r>
              <a:rPr sz="2800" spc="-1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among</a:t>
            </a:r>
            <a:r>
              <a:rPr sz="2800" spc="-1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three</a:t>
            </a:r>
            <a:r>
              <a:rPr sz="2800" spc="-1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work</a:t>
            </a:r>
            <a:r>
              <a:rPr sz="2800" spc="-1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sites:</a:t>
            </a:r>
          </a:p>
          <a:p>
            <a:pPr marL="812800" lvl="1" indent="-318135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813435" algn="l"/>
              </a:tabLst>
            </a:pPr>
            <a:r>
              <a:rPr sz="2800" dirty="0">
                <a:latin typeface="Cambria" panose="02040503050406030204" pitchFamily="18" charset="0"/>
                <a:cs typeface="Rockwell Std"/>
              </a:rPr>
              <a:t>Don</a:t>
            </a:r>
            <a:r>
              <a:rPr sz="2800" spc="-3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White</a:t>
            </a:r>
            <a:r>
              <a:rPr sz="2800" spc="-3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Park</a:t>
            </a:r>
          </a:p>
          <a:p>
            <a:pPr marL="812800" lvl="1" indent="-318135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813435" algn="l"/>
              </a:tabLst>
            </a:pPr>
            <a:r>
              <a:rPr sz="2800" dirty="0">
                <a:latin typeface="Cambria" panose="02040503050406030204" pitchFamily="18" charset="0"/>
                <a:cs typeface="Rockwell Std"/>
              </a:rPr>
              <a:t>Dotsie</a:t>
            </a:r>
            <a:r>
              <a:rPr sz="2800" spc="-2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Garner</a:t>
            </a:r>
            <a:r>
              <a:rPr sz="2800" spc="-2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Mills</a:t>
            </a:r>
            <a:r>
              <a:rPr sz="2800" spc="-2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Park</a:t>
            </a:r>
          </a:p>
          <a:p>
            <a:pPr marL="812800" lvl="1" indent="-318135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813435" algn="l"/>
              </a:tabLst>
            </a:pPr>
            <a:r>
              <a:rPr sz="2800" dirty="0">
                <a:latin typeface="Cambria" panose="02040503050406030204" pitchFamily="18" charset="0"/>
                <a:cs typeface="Rockwell Std"/>
              </a:rPr>
              <a:t>Waller</a:t>
            </a:r>
            <a:r>
              <a:rPr sz="2800" spc="-4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Park</a:t>
            </a:r>
          </a:p>
          <a:p>
            <a:pPr marL="241300" marR="5080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mbria" panose="02040503050406030204" pitchFamily="18" charset="0"/>
                <a:cs typeface="Rockwell Std"/>
              </a:rPr>
              <a:t>Our</a:t>
            </a:r>
            <a:r>
              <a:rPr sz="2800" spc="-1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volunteer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hours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will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contribute</a:t>
            </a:r>
            <a:r>
              <a:rPr sz="2800" spc="-1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to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the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City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of</a:t>
            </a:r>
            <a:r>
              <a:rPr sz="2800" spc="-1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Roswell's </a:t>
            </a:r>
            <a:r>
              <a:rPr sz="2800" spc="-690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participation in the Great America Clean-up, part of Keep </a:t>
            </a:r>
            <a:r>
              <a:rPr sz="2800" spc="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America</a:t>
            </a:r>
            <a:r>
              <a:rPr sz="2800" spc="-5" dirty="0">
                <a:latin typeface="Cambria" panose="02040503050406030204" pitchFamily="18" charset="0"/>
                <a:cs typeface="Rockwell Std"/>
              </a:rPr>
              <a:t> </a:t>
            </a:r>
            <a:r>
              <a:rPr sz="2800" dirty="0">
                <a:latin typeface="Cambria" panose="02040503050406030204" pitchFamily="18" charset="0"/>
                <a:cs typeface="Rockwell Std"/>
              </a:rPr>
              <a:t>Beautiful.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5255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15" dirty="0">
                <a:latin typeface="Impact"/>
                <a:cs typeface="Impact"/>
              </a:rPr>
              <a:t>Incentives: </a:t>
            </a:r>
            <a:r>
              <a:rPr lang="en-US" sz="4400" spc="15" dirty="0">
                <a:solidFill>
                  <a:srgbClr val="00B050"/>
                </a:solidFill>
                <a:latin typeface="Impact"/>
                <a:cs typeface="Impact"/>
              </a:rPr>
              <a:t>Individual</a:t>
            </a:r>
            <a:endParaRPr sz="4400" dirty="0">
              <a:solidFill>
                <a:srgbClr val="00B050"/>
              </a:solidFill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246" y="1676400"/>
            <a:ext cx="10173970" cy="291169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400" spc="229" dirty="0">
                <a:latin typeface="Cambria"/>
                <a:cs typeface="Trebuchet MS"/>
              </a:rPr>
              <a:t>Every student who participates by working the event on the 18</a:t>
            </a:r>
            <a:r>
              <a:rPr lang="en-US" sz="2400" spc="229" baseline="30000" dirty="0">
                <a:latin typeface="Cambria"/>
                <a:cs typeface="Trebuchet MS"/>
              </a:rPr>
              <a:t>th</a:t>
            </a:r>
            <a:r>
              <a:rPr lang="en-US" sz="2400" spc="229" dirty="0">
                <a:latin typeface="Cambria"/>
                <a:cs typeface="Trebuchet MS"/>
              </a:rPr>
              <a:t> and/or* soliciting donations will receive a t-shirt.</a:t>
            </a:r>
          </a:p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400" spc="229" dirty="0">
                <a:latin typeface="Cambria"/>
                <a:cs typeface="Trebuchet MS"/>
              </a:rPr>
              <a:t>Students who raise at least $50.00 in donations will receive a M.A.R.C.H bracelet</a:t>
            </a:r>
          </a:p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400" spc="229" dirty="0">
                <a:latin typeface="Cambria"/>
                <a:cs typeface="Trebuchet MS"/>
              </a:rPr>
              <a:t>Students who raise at least $300.00 will receive a $5 Starbucks gift card</a:t>
            </a:r>
          </a:p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400" spc="229" dirty="0">
                <a:latin typeface="Cambria"/>
                <a:cs typeface="Trebuchet MS"/>
              </a:rPr>
              <a:t>In Class celebration when we reach $20,000</a:t>
            </a:r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4214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7" y="330708"/>
            <a:ext cx="4292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Impact"/>
                <a:cs typeface="Impact"/>
              </a:rPr>
              <a:t>Here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how</a:t>
            </a:r>
            <a:r>
              <a:rPr sz="4400" spc="-2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you</a:t>
            </a:r>
            <a:r>
              <a:rPr sz="4400" spc="-20" dirty="0">
                <a:latin typeface="Impact"/>
                <a:cs typeface="Impact"/>
              </a:rPr>
              <a:t> </a:t>
            </a:r>
            <a:r>
              <a:rPr sz="4400" dirty="0">
                <a:latin typeface="Impact"/>
                <a:cs typeface="Impact"/>
              </a:rPr>
              <a:t>do</a:t>
            </a:r>
            <a:r>
              <a:rPr sz="4400" spc="-25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it: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746" y="1868679"/>
            <a:ext cx="4971415" cy="3763466"/>
          </a:xfrm>
          <a:prstGeom prst="rect">
            <a:avLst/>
          </a:prstGeom>
          <a:solidFill>
            <a:srgbClr val="000000"/>
          </a:solidFill>
          <a:ln w="12693">
            <a:solidFill>
              <a:srgbClr val="41719C"/>
            </a:solidFill>
          </a:ln>
        </p:spPr>
        <p:txBody>
          <a:bodyPr vert="horz" wrap="square" lIns="0" tIns="253365" rIns="0" bIns="0" rtlCol="0">
            <a:spAutoFit/>
          </a:bodyPr>
          <a:lstStyle/>
          <a:p>
            <a:pPr marL="305435" marR="1037590">
              <a:lnSpc>
                <a:spcPct val="90400"/>
              </a:lnSpc>
              <a:spcBef>
                <a:spcPts val="1995"/>
              </a:spcBef>
            </a:pPr>
            <a:r>
              <a:rPr sz="3600" b="1" spc="125" dirty="0">
                <a:solidFill>
                  <a:srgbClr val="FFFFFF"/>
                </a:solidFill>
                <a:latin typeface="Cambria"/>
                <a:cs typeface="Cambria"/>
              </a:rPr>
              <a:t>Request</a:t>
            </a:r>
            <a:r>
              <a:rPr sz="36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75" dirty="0">
                <a:solidFill>
                  <a:srgbClr val="00B050"/>
                </a:solidFill>
                <a:latin typeface="Cambria"/>
                <a:cs typeface="Cambria"/>
              </a:rPr>
              <a:t>one</a:t>
            </a:r>
            <a:r>
              <a:rPr sz="3600" b="1" spc="6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-75" dirty="0">
                <a:solidFill>
                  <a:srgbClr val="00B050"/>
                </a:solidFill>
                <a:latin typeface="Cambria"/>
                <a:cs typeface="Cambria"/>
              </a:rPr>
              <a:t>$40 </a:t>
            </a:r>
            <a:r>
              <a:rPr sz="3600" b="1" spc="-77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65" dirty="0">
                <a:solidFill>
                  <a:srgbClr val="00B050"/>
                </a:solidFill>
                <a:latin typeface="Cambria"/>
                <a:cs typeface="Cambria"/>
              </a:rPr>
              <a:t>donation</a:t>
            </a:r>
            <a:r>
              <a:rPr sz="3600" b="1" spc="9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45" dirty="0">
                <a:solidFill>
                  <a:srgbClr val="00B050"/>
                </a:solidFill>
                <a:latin typeface="Cambria"/>
                <a:cs typeface="Cambria"/>
              </a:rPr>
              <a:t>at</a:t>
            </a:r>
            <a:r>
              <a:rPr sz="3600" b="1" spc="9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170" dirty="0">
                <a:solidFill>
                  <a:srgbClr val="00B050"/>
                </a:solidFill>
                <a:latin typeface="Cambria"/>
                <a:cs typeface="Cambria"/>
              </a:rPr>
              <a:t>a </a:t>
            </a:r>
            <a:r>
              <a:rPr sz="3600" b="1" spc="17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30" dirty="0">
                <a:solidFill>
                  <a:srgbClr val="00B050"/>
                </a:solidFill>
                <a:latin typeface="Cambria"/>
                <a:cs typeface="Cambria"/>
              </a:rPr>
              <a:t>ti</a:t>
            </a:r>
            <a:r>
              <a:rPr sz="3600" b="1" spc="315" dirty="0">
                <a:solidFill>
                  <a:srgbClr val="00B050"/>
                </a:solidFill>
                <a:latin typeface="Cambria"/>
                <a:cs typeface="Cambria"/>
              </a:rPr>
              <a:t>m</a:t>
            </a:r>
            <a:r>
              <a:rPr sz="3600" b="1" spc="114" dirty="0">
                <a:solidFill>
                  <a:srgbClr val="00B050"/>
                </a:solidFill>
                <a:latin typeface="Cambria"/>
                <a:cs typeface="Cambria"/>
              </a:rPr>
              <a:t>e</a:t>
            </a:r>
            <a:r>
              <a:rPr sz="3600" b="1" spc="434" dirty="0">
                <a:solidFill>
                  <a:srgbClr val="00B050"/>
                </a:solidFill>
                <a:latin typeface="Cambria"/>
                <a:cs typeface="Cambria"/>
              </a:rPr>
              <a:t>.</a:t>
            </a:r>
            <a:r>
              <a:rPr sz="3600" b="1" spc="-434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8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3600" b="1" spc="135" dirty="0">
                <a:solidFill>
                  <a:srgbClr val="FFFFFF"/>
                </a:solidFill>
                <a:latin typeface="Cambria"/>
                <a:cs typeface="Cambria"/>
              </a:rPr>
              <a:t>’</a:t>
            </a:r>
            <a:r>
              <a:rPr sz="3600" b="1" spc="114" dirty="0">
                <a:solidFill>
                  <a:srgbClr val="FFFFFF"/>
                </a:solidFill>
                <a:latin typeface="Cambria"/>
                <a:cs typeface="Cambria"/>
              </a:rPr>
              <a:t>s  </a:t>
            </a:r>
            <a:r>
              <a:rPr sz="3600" b="1" spc="180" dirty="0">
                <a:solidFill>
                  <a:srgbClr val="FFFFFF"/>
                </a:solidFill>
                <a:latin typeface="Cambria"/>
                <a:cs typeface="Cambria"/>
              </a:rPr>
              <a:t>basically</a:t>
            </a:r>
            <a:endParaRPr sz="3600" dirty="0">
              <a:latin typeface="Cambria"/>
              <a:cs typeface="Cambria"/>
            </a:endParaRPr>
          </a:p>
          <a:p>
            <a:pPr marL="305435">
              <a:lnSpc>
                <a:spcPts val="3685"/>
              </a:lnSpc>
            </a:pPr>
            <a:r>
              <a:rPr sz="3600" b="1" spc="30" dirty="0">
                <a:solidFill>
                  <a:srgbClr val="FFFFFF"/>
                </a:solidFill>
                <a:latin typeface="Cambria"/>
                <a:cs typeface="Cambria"/>
              </a:rPr>
              <a:t>$</a:t>
            </a:r>
            <a:r>
              <a:rPr lang="en-US" sz="3600" b="1" spc="30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r>
              <a:rPr sz="3600" b="1" spc="30" dirty="0">
                <a:solidFill>
                  <a:srgbClr val="FFFFFF"/>
                </a:solidFill>
                <a:latin typeface="Cambria"/>
                <a:cs typeface="Cambria"/>
              </a:rPr>
              <a:t>.00/per</a:t>
            </a:r>
            <a:r>
              <a:rPr sz="36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40" dirty="0">
                <a:solidFill>
                  <a:srgbClr val="FFFFFF"/>
                </a:solidFill>
                <a:latin typeface="Cambria"/>
                <a:cs typeface="Cambria"/>
              </a:rPr>
              <a:t>hour</a:t>
            </a:r>
            <a:r>
              <a:rPr sz="36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2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endParaRPr sz="3600" dirty="0">
              <a:latin typeface="Cambria"/>
              <a:cs typeface="Cambria"/>
            </a:endParaRPr>
          </a:p>
          <a:p>
            <a:pPr marL="305435" marR="846455">
              <a:lnSpc>
                <a:spcPts val="3890"/>
              </a:lnSpc>
              <a:spcBef>
                <a:spcPts val="285"/>
              </a:spcBef>
            </a:pPr>
            <a:r>
              <a:rPr sz="3600" b="1" spc="45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36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3600" b="1" spc="7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sz="3600" b="1" spc="5" dirty="0">
                <a:solidFill>
                  <a:srgbClr val="FFFFFF"/>
                </a:solidFill>
                <a:latin typeface="Cambria"/>
                <a:cs typeface="Cambria"/>
              </a:rPr>
              <a:t>-hour</a:t>
            </a:r>
            <a:r>
              <a:rPr sz="36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work </a:t>
            </a:r>
            <a:r>
              <a:rPr sz="3600" b="1" spc="-7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70" dirty="0">
                <a:solidFill>
                  <a:srgbClr val="FFFFFF"/>
                </a:solidFill>
                <a:latin typeface="Cambria"/>
                <a:cs typeface="Cambria"/>
              </a:rPr>
              <a:t>day.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7587" y="1868679"/>
            <a:ext cx="4971415" cy="2253053"/>
          </a:xfrm>
          <a:prstGeom prst="rect">
            <a:avLst/>
          </a:prstGeom>
          <a:solidFill>
            <a:srgbClr val="000000"/>
          </a:solidFill>
          <a:ln w="12693">
            <a:solidFill>
              <a:srgbClr val="41719C"/>
            </a:solidFill>
          </a:ln>
        </p:spPr>
        <p:txBody>
          <a:bodyPr vert="horz" wrap="square" lIns="0" tIns="254635" rIns="0" bIns="0" rtlCol="0">
            <a:spAutoFit/>
          </a:bodyPr>
          <a:lstStyle/>
          <a:p>
            <a:pPr marL="224154" marR="633730">
              <a:lnSpc>
                <a:spcPct val="90300"/>
              </a:lnSpc>
              <a:spcBef>
                <a:spcPts val="2005"/>
              </a:spcBef>
            </a:pPr>
            <a:r>
              <a:rPr sz="3600" b="1" spc="45" dirty="0">
                <a:solidFill>
                  <a:srgbClr val="FFFFFF"/>
                </a:solidFill>
                <a:latin typeface="Cambria"/>
                <a:cs typeface="Cambria"/>
              </a:rPr>
              <a:t>Set</a:t>
            </a:r>
            <a:r>
              <a:rPr sz="3600" b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45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3600" b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160" dirty="0">
                <a:solidFill>
                  <a:srgbClr val="FFFFFF"/>
                </a:solidFill>
                <a:latin typeface="Cambria"/>
                <a:cs typeface="Cambria"/>
              </a:rPr>
              <a:t>goal</a:t>
            </a:r>
            <a:r>
              <a:rPr sz="3600" b="1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6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114" dirty="0">
                <a:solidFill>
                  <a:srgbClr val="FFFFFF"/>
                </a:solidFill>
                <a:latin typeface="Cambria"/>
                <a:cs typeface="Cambria"/>
              </a:rPr>
              <a:t>raise</a:t>
            </a:r>
            <a:r>
              <a:rPr sz="3600" b="1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95" dirty="0">
                <a:solidFill>
                  <a:srgbClr val="00B050"/>
                </a:solidFill>
                <a:latin typeface="Cambria"/>
                <a:cs typeface="Cambria"/>
              </a:rPr>
              <a:t>$100</a:t>
            </a:r>
            <a:r>
              <a:rPr sz="3600" b="1" spc="8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135" dirty="0">
                <a:solidFill>
                  <a:srgbClr val="00B050"/>
                </a:solidFill>
                <a:latin typeface="Cambria"/>
                <a:cs typeface="Cambria"/>
              </a:rPr>
              <a:t>by</a:t>
            </a:r>
            <a:r>
              <a:rPr sz="3600" b="1" spc="8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185" dirty="0">
                <a:solidFill>
                  <a:srgbClr val="00B050"/>
                </a:solidFill>
                <a:latin typeface="Cambria"/>
                <a:cs typeface="Cambria"/>
              </a:rPr>
              <a:t>each </a:t>
            </a:r>
            <a:r>
              <a:rPr sz="3600" b="1" spc="-77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145" dirty="0">
                <a:solidFill>
                  <a:srgbClr val="00B050"/>
                </a:solidFill>
                <a:latin typeface="Cambria"/>
                <a:cs typeface="Cambria"/>
              </a:rPr>
              <a:t>Friday</a:t>
            </a:r>
            <a:r>
              <a:rPr sz="3600" b="1" spc="10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600" b="1" spc="10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endParaRPr sz="3600" dirty="0">
              <a:latin typeface="Cambria"/>
              <a:cs typeface="Cambria"/>
            </a:endParaRPr>
          </a:p>
          <a:p>
            <a:pPr marL="224154">
              <a:lnSpc>
                <a:spcPts val="3915"/>
              </a:lnSpc>
            </a:pPr>
            <a:r>
              <a:rPr lang="en-US" sz="3600" b="1" spc="105" dirty="0">
                <a:solidFill>
                  <a:srgbClr val="FFFFFF"/>
                </a:solidFill>
                <a:latin typeface="Cambria"/>
                <a:cs typeface="Cambria"/>
              </a:rPr>
              <a:t>March</a:t>
            </a:r>
            <a:r>
              <a:rPr sz="3600" b="1" spc="10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3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85318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15" dirty="0">
                <a:latin typeface="Impact"/>
                <a:cs typeface="Impact"/>
              </a:rPr>
              <a:t>Tips and Tricks</a:t>
            </a:r>
            <a:r>
              <a:rPr sz="4400" dirty="0">
                <a:latin typeface="Impact"/>
                <a:cs typeface="Impact"/>
              </a:rPr>
              <a:t>:</a:t>
            </a:r>
            <a:r>
              <a:rPr sz="4400" spc="-20" dirty="0">
                <a:latin typeface="Impact"/>
                <a:cs typeface="Impact"/>
              </a:rPr>
              <a:t> </a:t>
            </a:r>
            <a:r>
              <a:rPr lang="en-US" sz="4400" spc="5" dirty="0">
                <a:solidFill>
                  <a:srgbClr val="00B050"/>
                </a:solidFill>
                <a:latin typeface="Impact"/>
                <a:cs typeface="Impact"/>
              </a:rPr>
              <a:t>Asking for Donations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90471"/>
            <a:ext cx="9761855" cy="43293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Use the templates in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  <a:hlinkClick r:id="rId2"/>
              </a:rPr>
              <a:t>Membership Toolkit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to create your personal donation page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Send emails to your family and friends -- add a personal note or even a fun band picture from our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  <a:hlinkClick r:id="rId3"/>
              </a:rPr>
              <a:t>SmugMug archives.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Rockwell Std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Create a short video and share on social media; parents and students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Ask the neighbors you know -- encourage them to come to a concert or enjoy the half-time show in the Fall</a:t>
            </a: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$35 from 10 donors and you have hit your goal!!!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Rockwell Std"/>
            </a:endParaRPr>
          </a:p>
        </p:txBody>
      </p:sp>
    </p:spTree>
    <p:extLst>
      <p:ext uri="{BB962C8B-B14F-4D97-AF65-F5344CB8AC3E}">
        <p14:creationId xmlns:p14="http://schemas.microsoft.com/office/powerpoint/2010/main" val="194461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718" y="518667"/>
            <a:ext cx="10235565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320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MUSIC</a:t>
            </a:r>
            <a:r>
              <a:rPr lang="en-US" sz="4000" b="1" spc="105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 </a:t>
            </a:r>
            <a:r>
              <a:rPr lang="en-US" sz="4000" b="1" spc="175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IS</a:t>
            </a:r>
            <a:r>
              <a:rPr lang="en-US" sz="4000" b="1" spc="105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 </a:t>
            </a:r>
            <a:r>
              <a:rPr lang="en-US" sz="4000" b="1" spc="190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A</a:t>
            </a:r>
            <a:r>
              <a:rPr lang="en-US" sz="4000" b="1" spc="114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 </a:t>
            </a:r>
            <a:r>
              <a:rPr lang="en-US" sz="4000" b="1" spc="120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UNIVERSAL</a:t>
            </a:r>
            <a:r>
              <a:rPr lang="en-US" sz="4000" b="1" spc="105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 </a:t>
            </a:r>
            <a:r>
              <a:rPr lang="en-US" sz="4000" b="1" spc="229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LANGUAGE.</a:t>
            </a:r>
            <a:endParaRPr lang="en-US" sz="4000" dirty="0">
              <a:latin typeface="Impact" panose="020B0806030902050204" pitchFamily="34" charset="0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49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100" dirty="0">
                <a:latin typeface="Cambria"/>
                <a:cs typeface="Cambria"/>
              </a:rPr>
              <a:t>What</a:t>
            </a:r>
            <a:r>
              <a:rPr sz="4000" spc="120" dirty="0">
                <a:latin typeface="Cambria"/>
                <a:cs typeface="Cambria"/>
              </a:rPr>
              <a:t> </a:t>
            </a:r>
            <a:r>
              <a:rPr sz="4000" spc="80" dirty="0">
                <a:latin typeface="Cambria"/>
                <a:cs typeface="Cambria"/>
              </a:rPr>
              <a:t>is</a:t>
            </a:r>
            <a:r>
              <a:rPr sz="4000" spc="125" dirty="0">
                <a:latin typeface="Cambria"/>
                <a:cs typeface="Cambria"/>
              </a:rPr>
              <a:t> </a:t>
            </a:r>
            <a:r>
              <a:rPr sz="4000" spc="130" dirty="0">
                <a:latin typeface="Cambria"/>
                <a:cs typeface="Cambria"/>
              </a:rPr>
              <a:t>also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85" dirty="0">
                <a:latin typeface="Cambria"/>
                <a:cs typeface="Cambria"/>
              </a:rPr>
              <a:t>universal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80" dirty="0">
                <a:latin typeface="Cambria"/>
                <a:cs typeface="Cambria"/>
              </a:rPr>
              <a:t>is</a:t>
            </a:r>
            <a:r>
              <a:rPr sz="4000" spc="120" dirty="0">
                <a:latin typeface="Cambria"/>
                <a:cs typeface="Cambria"/>
              </a:rPr>
              <a:t> </a:t>
            </a:r>
            <a:r>
              <a:rPr sz="4000" spc="70" dirty="0">
                <a:latin typeface="Cambria"/>
                <a:cs typeface="Cambria"/>
              </a:rPr>
              <a:t>our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110" dirty="0">
                <a:latin typeface="Cambria"/>
                <a:cs typeface="Cambria"/>
              </a:rPr>
              <a:t>love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55" dirty="0">
                <a:latin typeface="Cambria"/>
                <a:cs typeface="Cambria"/>
              </a:rPr>
              <a:t>of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110" dirty="0">
                <a:latin typeface="Cambria"/>
                <a:cs typeface="Cambria"/>
              </a:rPr>
              <a:t>Roswell.</a:t>
            </a:r>
            <a:endParaRPr sz="40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endParaRPr sz="5500" dirty="0">
              <a:latin typeface="Cambria"/>
              <a:cs typeface="Cambria"/>
            </a:endParaRPr>
          </a:p>
          <a:p>
            <a:pPr marR="325120" algn="ctr">
              <a:lnSpc>
                <a:spcPts val="4300"/>
              </a:lnSpc>
            </a:pPr>
            <a:r>
              <a:rPr sz="4000" spc="75" dirty="0">
                <a:latin typeface="Cambria"/>
                <a:cs typeface="Cambria"/>
              </a:rPr>
              <a:t>With</a:t>
            </a:r>
            <a:r>
              <a:rPr sz="4000" spc="100" dirty="0">
                <a:latin typeface="Cambria"/>
                <a:cs typeface="Cambria"/>
              </a:rPr>
              <a:t> </a:t>
            </a:r>
            <a:r>
              <a:rPr sz="4000" spc="285" dirty="0">
                <a:latin typeface="Cambria"/>
                <a:cs typeface="Cambria"/>
              </a:rPr>
              <a:t>M.A.R.C.H,</a:t>
            </a:r>
            <a:r>
              <a:rPr sz="4000" spc="-210" dirty="0">
                <a:latin typeface="Cambria"/>
                <a:cs typeface="Cambria"/>
              </a:rPr>
              <a:t> </a:t>
            </a:r>
            <a:r>
              <a:rPr sz="4000" spc="110" dirty="0">
                <a:latin typeface="Cambria"/>
                <a:cs typeface="Cambria"/>
              </a:rPr>
              <a:t>we</a:t>
            </a:r>
            <a:r>
              <a:rPr sz="4000" spc="105" dirty="0">
                <a:latin typeface="Cambria"/>
                <a:cs typeface="Cambria"/>
              </a:rPr>
              <a:t> </a:t>
            </a:r>
            <a:r>
              <a:rPr sz="4000" spc="100" dirty="0">
                <a:latin typeface="Cambria"/>
                <a:cs typeface="Cambria"/>
              </a:rPr>
              <a:t>can’t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45" dirty="0">
                <a:latin typeface="Cambria"/>
                <a:cs typeface="Cambria"/>
              </a:rPr>
              <a:t>think</a:t>
            </a:r>
            <a:r>
              <a:rPr sz="4000" spc="100" dirty="0">
                <a:latin typeface="Cambria"/>
                <a:cs typeface="Cambria"/>
              </a:rPr>
              <a:t> </a:t>
            </a:r>
            <a:r>
              <a:rPr sz="4000" spc="55" dirty="0">
                <a:latin typeface="Cambria"/>
                <a:cs typeface="Cambria"/>
              </a:rPr>
              <a:t>of</a:t>
            </a:r>
            <a:r>
              <a:rPr sz="4000" spc="105" dirty="0">
                <a:latin typeface="Cambria"/>
                <a:cs typeface="Cambria"/>
              </a:rPr>
              <a:t> </a:t>
            </a:r>
            <a:r>
              <a:rPr sz="4000" spc="165" dirty="0">
                <a:latin typeface="Cambria"/>
                <a:cs typeface="Cambria"/>
              </a:rPr>
              <a:t>a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130" dirty="0">
                <a:latin typeface="Cambria"/>
                <a:cs typeface="Cambria"/>
              </a:rPr>
              <a:t>better </a:t>
            </a:r>
            <a:r>
              <a:rPr sz="4000" spc="-865" dirty="0">
                <a:latin typeface="Cambria"/>
                <a:cs typeface="Cambria"/>
              </a:rPr>
              <a:t> </a:t>
            </a:r>
            <a:r>
              <a:rPr sz="4000" spc="80" dirty="0">
                <a:latin typeface="Cambria"/>
                <a:cs typeface="Cambria"/>
              </a:rPr>
              <a:t>way</a:t>
            </a:r>
            <a:r>
              <a:rPr sz="4000" spc="110" dirty="0">
                <a:latin typeface="Cambria"/>
                <a:cs typeface="Cambria"/>
              </a:rPr>
              <a:t> </a:t>
            </a:r>
            <a:r>
              <a:rPr sz="4000" spc="65" dirty="0">
                <a:latin typeface="Cambria"/>
                <a:cs typeface="Cambria"/>
              </a:rPr>
              <a:t>for</a:t>
            </a:r>
            <a:r>
              <a:rPr sz="4000" spc="110" dirty="0">
                <a:latin typeface="Cambria"/>
                <a:cs typeface="Cambria"/>
              </a:rPr>
              <a:t> </a:t>
            </a:r>
            <a:r>
              <a:rPr sz="4000" spc="70" dirty="0">
                <a:latin typeface="Cambria"/>
                <a:cs typeface="Cambria"/>
              </a:rPr>
              <a:t>our</a:t>
            </a:r>
            <a:r>
              <a:rPr sz="4000" spc="105" dirty="0">
                <a:latin typeface="Cambria"/>
                <a:cs typeface="Cambria"/>
              </a:rPr>
              <a:t> </a:t>
            </a:r>
            <a:r>
              <a:rPr sz="4000" spc="220" dirty="0">
                <a:latin typeface="Cambria"/>
                <a:cs typeface="Cambria"/>
              </a:rPr>
              <a:t>band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80" dirty="0">
                <a:latin typeface="Cambria"/>
                <a:cs typeface="Cambria"/>
              </a:rPr>
              <a:t>students</a:t>
            </a:r>
            <a:r>
              <a:rPr sz="4000" spc="114" dirty="0">
                <a:latin typeface="Cambria"/>
                <a:cs typeface="Cambria"/>
              </a:rPr>
              <a:t> </a:t>
            </a:r>
            <a:r>
              <a:rPr sz="4000" spc="10" dirty="0">
                <a:latin typeface="Cambria"/>
                <a:cs typeface="Cambria"/>
              </a:rPr>
              <a:t>to</a:t>
            </a:r>
            <a:r>
              <a:rPr sz="4000" spc="110" dirty="0">
                <a:latin typeface="Cambria"/>
                <a:cs typeface="Cambria"/>
              </a:rPr>
              <a:t> </a:t>
            </a:r>
            <a:r>
              <a:rPr sz="4000" spc="215" dirty="0">
                <a:latin typeface="Cambria"/>
                <a:cs typeface="Cambria"/>
              </a:rPr>
              <a:t>give</a:t>
            </a:r>
            <a:r>
              <a:rPr sz="4000" spc="105" dirty="0">
                <a:latin typeface="Cambria"/>
                <a:cs typeface="Cambria"/>
              </a:rPr>
              <a:t> </a:t>
            </a:r>
            <a:r>
              <a:rPr sz="4000" spc="270" dirty="0">
                <a:latin typeface="Cambria"/>
                <a:cs typeface="Cambria"/>
              </a:rPr>
              <a:t>back</a:t>
            </a:r>
            <a:r>
              <a:rPr sz="4000" spc="110" dirty="0">
                <a:latin typeface="Cambria"/>
                <a:cs typeface="Cambria"/>
              </a:rPr>
              <a:t> </a:t>
            </a:r>
            <a:r>
              <a:rPr sz="4000" spc="10" dirty="0">
                <a:latin typeface="Cambria"/>
                <a:cs typeface="Cambria"/>
              </a:rPr>
              <a:t>to </a:t>
            </a:r>
            <a:r>
              <a:rPr sz="4000" spc="-865" dirty="0">
                <a:latin typeface="Cambria"/>
                <a:cs typeface="Cambria"/>
              </a:rPr>
              <a:t> </a:t>
            </a:r>
            <a:r>
              <a:rPr sz="4000" spc="70" dirty="0">
                <a:latin typeface="Cambria"/>
                <a:cs typeface="Cambria"/>
              </a:rPr>
              <a:t>our</a:t>
            </a:r>
            <a:r>
              <a:rPr sz="4000" spc="105" dirty="0">
                <a:latin typeface="Cambria"/>
                <a:cs typeface="Cambria"/>
              </a:rPr>
              <a:t> </a:t>
            </a:r>
            <a:r>
              <a:rPr sz="4000" spc="90" dirty="0">
                <a:latin typeface="Cambria"/>
                <a:cs typeface="Cambria"/>
              </a:rPr>
              <a:t>community.</a:t>
            </a:r>
            <a:endParaRPr lang="en-US" sz="4000" spc="9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718" y="518667"/>
            <a:ext cx="10235565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320" dirty="0">
                <a:solidFill>
                  <a:srgbClr val="00B050"/>
                </a:solidFill>
                <a:latin typeface="Impact" panose="020B0806030902050204" pitchFamily="34" charset="0"/>
                <a:cs typeface="Cambria"/>
              </a:rPr>
              <a:t>Questions?</a:t>
            </a:r>
            <a:endParaRPr lang="en-US" sz="4000" dirty="0">
              <a:latin typeface="Impact" panose="020B0806030902050204" pitchFamily="34" charset="0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49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4000" spc="100" dirty="0">
                <a:latin typeface="Cambria"/>
                <a:cs typeface="Cambria"/>
              </a:rPr>
              <a:t>If you have any questions, please reach out to us!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4000" spc="100" dirty="0">
                <a:latin typeface="Cambria"/>
                <a:cs typeface="Cambria"/>
                <a:hlinkClick r:id="rId2"/>
              </a:rPr>
              <a:t>fundraising@roswellband.com</a:t>
            </a:r>
            <a:endParaRPr lang="en-US" sz="4000" spc="1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4000" spc="100" dirty="0">
                <a:latin typeface="Cambria"/>
                <a:cs typeface="Cambria"/>
              </a:rPr>
              <a:t>Or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4000" spc="100" dirty="0">
                <a:latin typeface="Cambria"/>
                <a:cs typeface="Cambria"/>
                <a:hlinkClick r:id="rId3"/>
              </a:rPr>
              <a:t>President@roswellband.com</a:t>
            </a:r>
            <a:endParaRPr lang="en-US" sz="4000" spc="1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US" sz="4000" spc="1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US" sz="4000" spc="1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9336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8555"/>
            <a:ext cx="4168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50" dirty="0">
                <a:latin typeface="Impact"/>
                <a:cs typeface="Impact"/>
              </a:rPr>
              <a:t>What</a:t>
            </a:r>
            <a:r>
              <a:rPr sz="4300" b="1" spc="-30" dirty="0">
                <a:latin typeface="Impact"/>
                <a:cs typeface="Impact"/>
              </a:rPr>
              <a:t> </a:t>
            </a:r>
            <a:r>
              <a:rPr sz="4300" b="1" spc="35" dirty="0">
                <a:latin typeface="Impact"/>
                <a:cs typeface="Impact"/>
              </a:rPr>
              <a:t>is</a:t>
            </a:r>
            <a:r>
              <a:rPr sz="4300" b="1" spc="-20" dirty="0">
                <a:latin typeface="Impact"/>
                <a:cs typeface="Impact"/>
              </a:rPr>
              <a:t> </a:t>
            </a:r>
            <a:r>
              <a:rPr sz="4300" b="1" spc="45" dirty="0">
                <a:solidFill>
                  <a:srgbClr val="00B050"/>
                </a:solidFill>
                <a:latin typeface="Impact"/>
                <a:cs typeface="Impact"/>
              </a:rPr>
              <a:t>M.A.R.C.H</a:t>
            </a:r>
            <a:r>
              <a:rPr sz="4400" spc="45" dirty="0">
                <a:solidFill>
                  <a:srgbClr val="00B050"/>
                </a:solidFill>
                <a:latin typeface="Impact"/>
                <a:cs typeface="Impact"/>
              </a:rPr>
              <a:t>?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6155"/>
            <a:ext cx="9652000" cy="400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305" dirty="0">
                <a:latin typeface="Cambria"/>
                <a:cs typeface="Cambria"/>
              </a:rPr>
              <a:t>MARCH</a:t>
            </a:r>
            <a:r>
              <a:rPr sz="2800" b="1" spc="65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stands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30" dirty="0">
                <a:latin typeface="Cambria"/>
                <a:cs typeface="Cambria"/>
              </a:rPr>
              <a:t>for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b="1" spc="125" dirty="0">
                <a:latin typeface="Cambria"/>
                <a:cs typeface="Cambria"/>
              </a:rPr>
              <a:t>M</a:t>
            </a:r>
            <a:r>
              <a:rPr sz="2800" spc="125" dirty="0">
                <a:latin typeface="Cambria"/>
                <a:cs typeface="Cambria"/>
              </a:rPr>
              <a:t>usicians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b="1" spc="114" dirty="0">
                <a:latin typeface="Cambria"/>
                <a:cs typeface="Cambria"/>
              </a:rPr>
              <a:t>A</a:t>
            </a:r>
            <a:r>
              <a:rPr sz="2800" spc="114" dirty="0">
                <a:latin typeface="Cambria"/>
                <a:cs typeface="Cambria"/>
              </a:rPr>
              <a:t>cting</a:t>
            </a:r>
            <a:endParaRPr sz="2800">
              <a:latin typeface="Cambria"/>
              <a:cs typeface="Cambria"/>
            </a:endParaRPr>
          </a:p>
          <a:p>
            <a:pPr marL="241300">
              <a:lnSpc>
                <a:spcPts val="3035"/>
              </a:lnSpc>
            </a:pPr>
            <a:r>
              <a:rPr sz="2800" spc="-5" dirty="0">
                <a:latin typeface="Cambria"/>
                <a:cs typeface="Cambria"/>
              </a:rPr>
              <a:t>with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b="1" spc="90" dirty="0">
                <a:latin typeface="Cambria"/>
                <a:cs typeface="Cambria"/>
              </a:rPr>
              <a:t>R</a:t>
            </a:r>
            <a:r>
              <a:rPr sz="2800" spc="90" dirty="0">
                <a:latin typeface="Cambria"/>
                <a:cs typeface="Cambria"/>
              </a:rPr>
              <a:t>esponsibility,</a:t>
            </a:r>
            <a:r>
              <a:rPr sz="2800" spc="-145" dirty="0">
                <a:latin typeface="Cambria"/>
                <a:cs typeface="Cambria"/>
              </a:rPr>
              <a:t> </a:t>
            </a:r>
            <a:r>
              <a:rPr sz="2800" b="1" spc="150" dirty="0">
                <a:latin typeface="Cambria"/>
                <a:cs typeface="Cambria"/>
              </a:rPr>
              <a:t>C</a:t>
            </a:r>
            <a:r>
              <a:rPr sz="2800" spc="150" dirty="0">
                <a:latin typeface="Cambria"/>
                <a:cs typeface="Cambria"/>
              </a:rPr>
              <a:t>ompassion,</a:t>
            </a:r>
            <a:r>
              <a:rPr sz="2800" spc="-140" dirty="0">
                <a:latin typeface="Cambria"/>
                <a:cs typeface="Cambria"/>
              </a:rPr>
              <a:t> </a:t>
            </a:r>
            <a:r>
              <a:rPr sz="2800" spc="114" dirty="0">
                <a:latin typeface="Cambria"/>
                <a:cs typeface="Cambria"/>
              </a:rPr>
              <a:t>and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b="1" spc="75" dirty="0">
                <a:latin typeface="Cambria"/>
                <a:cs typeface="Cambria"/>
              </a:rPr>
              <a:t>H</a:t>
            </a:r>
            <a:r>
              <a:rPr sz="2800" spc="75" dirty="0">
                <a:latin typeface="Cambria"/>
                <a:cs typeface="Cambria"/>
              </a:rPr>
              <a:t>ard </a:t>
            </a:r>
            <a:r>
              <a:rPr sz="2800" spc="35" dirty="0">
                <a:latin typeface="Cambria"/>
                <a:cs typeface="Cambria"/>
              </a:rPr>
              <a:t>work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mbria"/>
                <a:cs typeface="Cambria"/>
              </a:rPr>
              <a:t>It’s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80" dirty="0">
                <a:latin typeface="Cambria"/>
                <a:cs typeface="Cambria"/>
              </a:rPr>
              <a:t>an</a:t>
            </a:r>
            <a:r>
              <a:rPr sz="2800" spc="65" dirty="0">
                <a:latin typeface="Cambria"/>
                <a:cs typeface="Cambria"/>
              </a:rPr>
              <a:t> </a:t>
            </a:r>
            <a:r>
              <a:rPr sz="2800" u="sng" spc="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all</a:t>
            </a:r>
            <a:r>
              <a:rPr sz="2800" u="sng" spc="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800" u="sng" spc="1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band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fundraiser.</a:t>
            </a:r>
            <a:endParaRPr sz="2800">
              <a:latin typeface="Cambria"/>
              <a:cs typeface="Cambria"/>
            </a:endParaRPr>
          </a:p>
          <a:p>
            <a:pPr marL="241300" marR="5080" indent="-228600">
              <a:lnSpc>
                <a:spcPts val="2710"/>
              </a:lnSpc>
              <a:spcBef>
                <a:spcPts val="9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50" dirty="0">
                <a:latin typeface="Cambria"/>
                <a:cs typeface="Cambria"/>
              </a:rPr>
              <a:t>Our </a:t>
            </a:r>
            <a:r>
              <a:rPr sz="2800" spc="165" dirty="0">
                <a:latin typeface="Cambria"/>
                <a:cs typeface="Cambria"/>
              </a:rPr>
              <a:t>goal </a:t>
            </a:r>
            <a:r>
              <a:rPr sz="2800" spc="55" dirty="0">
                <a:latin typeface="Cambria"/>
                <a:cs typeface="Cambria"/>
              </a:rPr>
              <a:t>is </a:t>
            </a:r>
            <a:r>
              <a:rPr sz="2800" spc="5" dirty="0">
                <a:latin typeface="Cambria"/>
                <a:cs typeface="Cambria"/>
              </a:rPr>
              <a:t>to </a:t>
            </a:r>
            <a:r>
              <a:rPr sz="2800" spc="80" dirty="0">
                <a:latin typeface="Cambria"/>
                <a:cs typeface="Cambria"/>
              </a:rPr>
              <a:t>raise </a:t>
            </a:r>
            <a:r>
              <a:rPr sz="2800" spc="114" dirty="0">
                <a:latin typeface="Cambria"/>
                <a:cs typeface="Cambria"/>
              </a:rPr>
              <a:t>a </a:t>
            </a:r>
            <a:r>
              <a:rPr sz="2800" spc="75" dirty="0">
                <a:latin typeface="Cambria"/>
                <a:cs typeface="Cambria"/>
              </a:rPr>
              <a:t>significant </a:t>
            </a:r>
            <a:r>
              <a:rPr sz="2800" spc="50" dirty="0">
                <a:latin typeface="Cambria"/>
                <a:cs typeface="Cambria"/>
              </a:rPr>
              <a:t>amount </a:t>
            </a:r>
            <a:r>
              <a:rPr sz="2800" spc="40" dirty="0">
                <a:latin typeface="Cambria"/>
                <a:cs typeface="Cambria"/>
              </a:rPr>
              <a:t>of </a:t>
            </a:r>
            <a:r>
              <a:rPr sz="2800" spc="65" dirty="0">
                <a:latin typeface="Cambria"/>
                <a:cs typeface="Cambria"/>
              </a:rPr>
              <a:t>the </a:t>
            </a:r>
            <a:r>
              <a:rPr sz="2800" spc="75" dirty="0">
                <a:latin typeface="Cambria"/>
                <a:cs typeface="Cambria"/>
              </a:rPr>
              <a:t>operational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funds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30" dirty="0">
                <a:latin typeface="Cambria"/>
                <a:cs typeface="Cambria"/>
              </a:rPr>
              <a:t>for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35" dirty="0">
                <a:latin typeface="Cambria"/>
                <a:cs typeface="Cambria"/>
              </a:rPr>
              <a:t>RHS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55" dirty="0">
                <a:latin typeface="Cambria"/>
                <a:cs typeface="Cambria"/>
              </a:rPr>
              <a:t>band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in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114" dirty="0">
                <a:latin typeface="Cambria"/>
                <a:cs typeface="Cambria"/>
              </a:rPr>
              <a:t>a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35" dirty="0">
                <a:latin typeface="Cambria"/>
                <a:cs typeface="Cambria"/>
              </a:rPr>
              <a:t>single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35" dirty="0">
                <a:latin typeface="Cambria"/>
                <a:cs typeface="Cambria"/>
              </a:rPr>
              <a:t>work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05" dirty="0">
                <a:latin typeface="Cambria"/>
                <a:cs typeface="Cambria"/>
              </a:rPr>
              <a:t>day.</a:t>
            </a:r>
            <a:endParaRPr sz="2800">
              <a:latin typeface="Cambria"/>
              <a:cs typeface="Cambria"/>
            </a:endParaRPr>
          </a:p>
          <a:p>
            <a:pPr marL="241300" marR="254635" indent="-228600">
              <a:lnSpc>
                <a:spcPct val="7850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00" dirty="0">
                <a:latin typeface="Cambria"/>
                <a:cs typeface="Cambria"/>
              </a:rPr>
              <a:t>We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70" dirty="0">
                <a:latin typeface="Cambria"/>
                <a:cs typeface="Cambria"/>
              </a:rPr>
              <a:t>are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90" dirty="0">
                <a:latin typeface="Cambria"/>
                <a:cs typeface="Cambria"/>
              </a:rPr>
              <a:t>also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70" dirty="0">
                <a:latin typeface="Cambria"/>
                <a:cs typeface="Cambria"/>
              </a:rPr>
              <a:t>striving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to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90" dirty="0">
                <a:latin typeface="Cambria"/>
                <a:cs typeface="Cambria"/>
              </a:rPr>
              <a:t>create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70" dirty="0">
                <a:latin typeface="Cambria"/>
                <a:cs typeface="Cambria"/>
              </a:rPr>
              <a:t>ownership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0" dirty="0">
                <a:latin typeface="Cambria"/>
                <a:cs typeface="Cambria"/>
              </a:rPr>
              <a:t>within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the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55" dirty="0">
                <a:latin typeface="Cambria"/>
                <a:cs typeface="Cambria"/>
              </a:rPr>
              <a:t>band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50" dirty="0">
                <a:latin typeface="Cambria"/>
                <a:cs typeface="Cambria"/>
              </a:rPr>
              <a:t>student </a:t>
            </a:r>
            <a:r>
              <a:rPr sz="2800" spc="170" dirty="0">
                <a:latin typeface="Cambria"/>
                <a:cs typeface="Cambria"/>
              </a:rPr>
              <a:t>body </a:t>
            </a:r>
            <a:r>
              <a:rPr sz="2800" spc="75" dirty="0">
                <a:latin typeface="Cambria"/>
                <a:cs typeface="Cambria"/>
              </a:rPr>
              <a:t>while </a:t>
            </a:r>
            <a:r>
              <a:rPr sz="2800" spc="125" dirty="0">
                <a:latin typeface="Cambria"/>
                <a:cs typeface="Cambria"/>
              </a:rPr>
              <a:t>making </a:t>
            </a:r>
            <a:r>
              <a:rPr sz="2800" spc="114" dirty="0">
                <a:latin typeface="Cambria"/>
                <a:cs typeface="Cambria"/>
              </a:rPr>
              <a:t>a </a:t>
            </a:r>
            <a:r>
              <a:rPr sz="2800" spc="55" dirty="0">
                <a:latin typeface="Cambria"/>
                <a:cs typeface="Cambria"/>
              </a:rPr>
              <a:t>substantial </a:t>
            </a:r>
            <a:r>
              <a:rPr sz="2800" spc="90" dirty="0">
                <a:latin typeface="Cambria"/>
                <a:cs typeface="Cambria"/>
              </a:rPr>
              <a:t>impact </a:t>
            </a:r>
            <a:r>
              <a:rPr sz="2800" spc="40" dirty="0">
                <a:latin typeface="Cambria"/>
                <a:cs typeface="Cambria"/>
              </a:rPr>
              <a:t>in </a:t>
            </a:r>
            <a:r>
              <a:rPr sz="2800" spc="45" dirty="0">
                <a:latin typeface="Cambria"/>
                <a:cs typeface="Cambria"/>
              </a:rPr>
              <a:t>our 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community.</a:t>
            </a:r>
            <a:endParaRPr sz="2800">
              <a:latin typeface="Cambria"/>
              <a:cs typeface="Cambria"/>
            </a:endParaRPr>
          </a:p>
          <a:p>
            <a:pPr marL="240665" marR="881380" indent="-228600">
              <a:lnSpc>
                <a:spcPct val="763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30" dirty="0">
                <a:latin typeface="Cambria"/>
                <a:cs typeface="Cambria"/>
              </a:rPr>
              <a:t>100%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of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the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funds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raised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35" dirty="0">
                <a:latin typeface="Cambria"/>
                <a:cs typeface="Cambria"/>
              </a:rPr>
              <a:t>will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240" dirty="0">
                <a:latin typeface="Cambria"/>
                <a:cs typeface="Cambria"/>
              </a:rPr>
              <a:t>go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80" dirty="0">
                <a:latin typeface="Cambria"/>
                <a:cs typeface="Cambria"/>
              </a:rPr>
              <a:t>directly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to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45" dirty="0">
                <a:latin typeface="Cambria"/>
                <a:cs typeface="Cambria"/>
              </a:rPr>
              <a:t>our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55" dirty="0">
                <a:latin typeface="Cambria"/>
                <a:cs typeface="Cambria"/>
              </a:rPr>
              <a:t>band </a:t>
            </a:r>
            <a:r>
              <a:rPr sz="2800" spc="-600" dirty="0">
                <a:latin typeface="Cambria"/>
                <a:cs typeface="Cambria"/>
              </a:rPr>
              <a:t> </a:t>
            </a:r>
            <a:r>
              <a:rPr sz="2800" spc="90" dirty="0">
                <a:latin typeface="Cambria"/>
                <a:cs typeface="Cambria"/>
              </a:rPr>
              <a:t>program!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9446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50" dirty="0">
                <a:latin typeface="Impact"/>
                <a:cs typeface="Impact"/>
              </a:rPr>
              <a:t>What</a:t>
            </a:r>
            <a:r>
              <a:rPr sz="4300" b="1" spc="-30" dirty="0">
                <a:latin typeface="Impact"/>
                <a:cs typeface="Impact"/>
              </a:rPr>
              <a:t> </a:t>
            </a:r>
            <a:r>
              <a:rPr lang="en-US" sz="4300" b="1" spc="35" dirty="0">
                <a:latin typeface="Impact"/>
                <a:cs typeface="Impact"/>
              </a:rPr>
              <a:t>are the funds use</a:t>
            </a:r>
            <a:r>
              <a:rPr sz="4300" b="1" spc="-20" dirty="0">
                <a:latin typeface="Impact"/>
                <a:cs typeface="Impact"/>
              </a:rPr>
              <a:t> </a:t>
            </a:r>
            <a:r>
              <a:rPr lang="en-US" sz="4300" b="1" spc="45" dirty="0">
                <a:solidFill>
                  <a:srgbClr val="00B050"/>
                </a:solidFill>
                <a:latin typeface="Impact"/>
                <a:cs typeface="Impact"/>
              </a:rPr>
              <a:t>towards</a:t>
            </a:r>
            <a:r>
              <a:rPr sz="4400" spc="45" dirty="0">
                <a:solidFill>
                  <a:srgbClr val="00B050"/>
                </a:solidFill>
                <a:latin typeface="Impact"/>
                <a:cs typeface="Impact"/>
              </a:rPr>
              <a:t>?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6155"/>
            <a:ext cx="9652000" cy="3500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b="1" spc="305" dirty="0">
                <a:latin typeface="Cambria"/>
                <a:cs typeface="Cambria"/>
              </a:rPr>
              <a:t>Our goal is to raise as much funding as we can to offset all the band programs; classroom, marching band, guard and indoor drumline</a:t>
            </a:r>
          </a:p>
          <a:p>
            <a:pPr marL="241300" indent="-228600">
              <a:lnSpc>
                <a:spcPts val="30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US" sz="2800" b="1" spc="305" dirty="0">
              <a:latin typeface="Cambria"/>
              <a:cs typeface="Cambria"/>
            </a:endParaRPr>
          </a:p>
          <a:p>
            <a:pPr marL="241300" indent="-228600">
              <a:lnSpc>
                <a:spcPts val="30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b="1" spc="305" dirty="0">
                <a:latin typeface="Cambria"/>
                <a:cs typeface="Cambria"/>
              </a:rPr>
              <a:t>Fundraising supports additional specialist staff, competition fees, transportation, driver for equipment trailer, classroom fees, repair and replacement of equipment, props for shows and more</a:t>
            </a:r>
          </a:p>
        </p:txBody>
      </p:sp>
    </p:spTree>
    <p:extLst>
      <p:ext uri="{BB962C8B-B14F-4D97-AF65-F5344CB8AC3E}">
        <p14:creationId xmlns:p14="http://schemas.microsoft.com/office/powerpoint/2010/main" val="144227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590"/>
              </a:spcBef>
            </a:pPr>
            <a:r>
              <a:rPr spc="-30" dirty="0"/>
              <a:t>For</a:t>
            </a:r>
            <a:r>
              <a:rPr spc="110" dirty="0"/>
              <a:t> </a:t>
            </a:r>
            <a:r>
              <a:rPr spc="20" dirty="0"/>
              <a:t>this</a:t>
            </a:r>
            <a:r>
              <a:rPr spc="125" dirty="0"/>
              <a:t> </a:t>
            </a:r>
            <a:r>
              <a:rPr spc="90" dirty="0"/>
              <a:t>event</a:t>
            </a:r>
            <a:r>
              <a:rPr spc="120" dirty="0"/>
              <a:t> </a:t>
            </a:r>
            <a:r>
              <a:rPr spc="10" dirty="0"/>
              <a:t>to</a:t>
            </a:r>
            <a:r>
              <a:rPr spc="114" dirty="0"/>
              <a:t> </a:t>
            </a:r>
            <a:r>
              <a:rPr spc="365" dirty="0"/>
              <a:t>be</a:t>
            </a:r>
            <a:r>
              <a:rPr spc="110" dirty="0"/>
              <a:t> significantly</a:t>
            </a:r>
            <a:r>
              <a:rPr spc="120" dirty="0"/>
              <a:t> </a:t>
            </a:r>
            <a:r>
              <a:rPr spc="145" dirty="0"/>
              <a:t>effective,</a:t>
            </a:r>
            <a:r>
              <a:rPr spc="-210" dirty="0"/>
              <a:t> </a:t>
            </a:r>
            <a:r>
              <a:rPr spc="-50" dirty="0"/>
              <a:t>it </a:t>
            </a:r>
            <a:r>
              <a:rPr spc="-865" dirty="0"/>
              <a:t> </a:t>
            </a:r>
            <a:r>
              <a:rPr spc="80" dirty="0"/>
              <a:t>is </a:t>
            </a:r>
            <a:r>
              <a:rPr spc="114" dirty="0"/>
              <a:t>required </a:t>
            </a:r>
            <a:r>
              <a:rPr spc="65" dirty="0"/>
              <a:t>for </a:t>
            </a:r>
            <a:r>
              <a:rPr b="1" spc="310" dirty="0">
                <a:solidFill>
                  <a:srgbClr val="00B050"/>
                </a:solidFill>
                <a:latin typeface="Cambria"/>
                <a:cs typeface="Cambria"/>
              </a:rPr>
              <a:t>ALL </a:t>
            </a:r>
            <a:r>
              <a:rPr spc="55" dirty="0"/>
              <a:t>of </a:t>
            </a:r>
            <a:r>
              <a:rPr spc="70" dirty="0"/>
              <a:t>our </a:t>
            </a:r>
            <a:r>
              <a:rPr spc="114" dirty="0"/>
              <a:t>musicians </a:t>
            </a:r>
            <a:r>
              <a:rPr spc="165" dirty="0"/>
              <a:t>and </a:t>
            </a:r>
            <a:r>
              <a:rPr spc="170" dirty="0"/>
              <a:t> </a:t>
            </a:r>
            <a:r>
              <a:rPr spc="145" dirty="0"/>
              <a:t>color</a:t>
            </a:r>
            <a:r>
              <a:rPr spc="105" dirty="0"/>
              <a:t> </a:t>
            </a:r>
            <a:r>
              <a:rPr spc="170" dirty="0"/>
              <a:t>guard</a:t>
            </a:r>
            <a:r>
              <a:rPr spc="110" dirty="0"/>
              <a:t> </a:t>
            </a:r>
            <a:r>
              <a:rPr spc="204" dirty="0"/>
              <a:t>members</a:t>
            </a:r>
            <a:r>
              <a:rPr spc="114" dirty="0"/>
              <a:t> </a:t>
            </a:r>
            <a:r>
              <a:rPr spc="10" dirty="0"/>
              <a:t>to</a:t>
            </a:r>
            <a:r>
              <a:rPr spc="105" dirty="0"/>
              <a:t> </a:t>
            </a:r>
            <a:r>
              <a:rPr spc="140" dirty="0"/>
              <a:t>participate.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3340" marR="5080">
              <a:lnSpc>
                <a:spcPts val="4300"/>
              </a:lnSpc>
              <a:spcBef>
                <a:spcPts val="660"/>
              </a:spcBef>
            </a:pPr>
            <a:r>
              <a:rPr spc="105" dirty="0"/>
              <a:t>There are</a:t>
            </a:r>
            <a:r>
              <a:rPr spc="110" dirty="0"/>
              <a:t> </a:t>
            </a:r>
            <a:r>
              <a:rPr b="1" spc="200" dirty="0">
                <a:solidFill>
                  <a:srgbClr val="00B050"/>
                </a:solidFill>
                <a:latin typeface="Cambria"/>
                <a:cs typeface="Cambria"/>
              </a:rPr>
              <a:t>TWO</a:t>
            </a:r>
            <a:r>
              <a:rPr b="1" spc="11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spc="90" dirty="0">
                <a:solidFill>
                  <a:srgbClr val="00B050"/>
                </a:solidFill>
                <a:latin typeface="Cambria"/>
                <a:cs typeface="Cambria"/>
              </a:rPr>
              <a:t>PARTS</a:t>
            </a:r>
            <a:r>
              <a:rPr b="1" spc="12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pc="10" dirty="0"/>
              <a:t>to</a:t>
            </a:r>
            <a:r>
              <a:rPr spc="105" dirty="0"/>
              <a:t> </a:t>
            </a:r>
            <a:r>
              <a:rPr spc="20" dirty="0"/>
              <a:t>this</a:t>
            </a:r>
            <a:r>
              <a:rPr spc="120" dirty="0"/>
              <a:t> </a:t>
            </a:r>
            <a:r>
              <a:rPr spc="90" dirty="0"/>
              <a:t>fundraiser: </a:t>
            </a:r>
            <a:r>
              <a:rPr spc="-865" dirty="0"/>
              <a:t> </a:t>
            </a:r>
            <a:r>
              <a:rPr spc="120" dirty="0"/>
              <a:t>raising</a:t>
            </a:r>
            <a:r>
              <a:rPr spc="110" dirty="0"/>
              <a:t> </a:t>
            </a:r>
            <a:r>
              <a:rPr spc="130" dirty="0"/>
              <a:t>funds,</a:t>
            </a:r>
            <a:r>
              <a:rPr spc="-210" dirty="0"/>
              <a:t> </a:t>
            </a:r>
            <a:r>
              <a:rPr spc="165" dirty="0"/>
              <a:t>and</a:t>
            </a:r>
            <a:r>
              <a:rPr spc="110" dirty="0"/>
              <a:t> </a:t>
            </a:r>
            <a:r>
              <a:rPr spc="165" dirty="0"/>
              <a:t>a</a:t>
            </a:r>
            <a:r>
              <a:rPr spc="114" dirty="0"/>
              <a:t> </a:t>
            </a:r>
            <a:r>
              <a:rPr spc="195" dirty="0"/>
              <a:t>service</a:t>
            </a:r>
            <a:r>
              <a:rPr spc="110" dirty="0"/>
              <a:t> </a:t>
            </a:r>
            <a:r>
              <a:rPr spc="30" dirty="0"/>
              <a:t>work</a:t>
            </a:r>
            <a:r>
              <a:rPr spc="105" dirty="0"/>
              <a:t> </a:t>
            </a:r>
            <a:r>
              <a:rPr spc="135" dirty="0"/>
              <a:t>day.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8555"/>
            <a:ext cx="4682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1:</a:t>
            </a:r>
            <a:r>
              <a:rPr sz="4400" spc="-15" dirty="0"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00B050"/>
                </a:solidFill>
                <a:latin typeface="Impact"/>
                <a:cs typeface="Impact"/>
              </a:rPr>
              <a:t>Raising</a:t>
            </a:r>
            <a:r>
              <a:rPr sz="4400" spc="-15" dirty="0">
                <a:solidFill>
                  <a:srgbClr val="00B050"/>
                </a:solidFill>
                <a:latin typeface="Impact"/>
                <a:cs typeface="Impact"/>
              </a:rPr>
              <a:t> </a:t>
            </a:r>
            <a:r>
              <a:rPr sz="4400" spc="-5" dirty="0">
                <a:solidFill>
                  <a:srgbClr val="00B050"/>
                </a:solidFill>
                <a:latin typeface="Impact"/>
                <a:cs typeface="Impact"/>
              </a:rPr>
              <a:t>Funds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10173970" cy="324127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Sunday, March 26</a:t>
            </a:r>
            <a:r>
              <a:rPr lang="en-US" sz="2800" spc="229" baseline="30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th</a:t>
            </a: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 The MARCH online Campaign is live.  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241300" marR="5080" indent="-228600">
              <a:lnSpc>
                <a:spcPts val="299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3383279" algn="l"/>
              </a:tabLst>
            </a:pPr>
            <a:r>
              <a:rPr sz="2800" spc="1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We </a:t>
            </a:r>
            <a:r>
              <a:rPr sz="2800" spc="3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will </a:t>
            </a:r>
            <a:r>
              <a:rPr sz="2800" spc="14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accept cash, </a:t>
            </a:r>
            <a:r>
              <a:rPr sz="2800" spc="1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check</a:t>
            </a:r>
            <a:r>
              <a:rPr lang="en-US" sz="2800" spc="1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,</a:t>
            </a:r>
            <a:r>
              <a:rPr sz="2800" spc="1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800" spc="6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credit card or PayPal payments 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800" spc="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on </a:t>
            </a:r>
            <a:r>
              <a:rPr lang="en-US" sz="2800" u="sng" spc="5" dirty="0">
                <a:solidFill>
                  <a:srgbClr val="0432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hlinkClick r:id="rId2"/>
              </a:rPr>
              <a:t>Your</a:t>
            </a:r>
            <a:r>
              <a:rPr lang="en-US" sz="2800" spc="5" dirty="0">
                <a:solidFill>
                  <a:srgbClr val="0432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hlinkClick r:id="rId2"/>
              </a:rPr>
              <a:t> MARCH campaign page</a:t>
            </a:r>
            <a:r>
              <a:rPr lang="en-US" sz="2800" spc="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. </a:t>
            </a:r>
            <a:r>
              <a:rPr sz="2800" spc="10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All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donations</a:t>
            </a:r>
            <a:r>
              <a:rPr sz="2800" spc="8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are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6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tax</a:t>
            </a:r>
            <a:r>
              <a:rPr sz="2800" spc="8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4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deductible.</a:t>
            </a:r>
            <a:r>
              <a:rPr sz="2800" spc="-15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2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Read</a:t>
            </a:r>
            <a:r>
              <a:rPr sz="2800" spc="-15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6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the </a:t>
            </a:r>
            <a:r>
              <a:rPr sz="2800" spc="-60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-2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front</a:t>
            </a:r>
            <a:r>
              <a:rPr sz="2800" spc="8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4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of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4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your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14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packet</a:t>
            </a:r>
            <a:r>
              <a:rPr sz="2800" spc="8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3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for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0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details.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The </a:t>
            </a:r>
            <a:r>
              <a:rPr sz="2800" spc="16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goal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3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for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15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each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4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of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you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is</a:t>
            </a:r>
            <a:r>
              <a:rPr sz="2800" spc="9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to</a:t>
            </a:r>
            <a:r>
              <a:rPr sz="2800" spc="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raise</a:t>
            </a:r>
            <a:r>
              <a:rPr lang="en-US" sz="2800" spc="8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at least</a:t>
            </a:r>
            <a:r>
              <a:rPr sz="2800" spc="7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2800" b="1" spc="-25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$</a:t>
            </a:r>
            <a:r>
              <a:rPr sz="2800" b="1" spc="-25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3</a:t>
            </a:r>
            <a:r>
              <a:rPr lang="en-US" sz="2800" b="1" spc="-25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0</a:t>
            </a:r>
            <a:r>
              <a:rPr sz="2800" b="1" spc="-25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Rockwell Std"/>
              </a:rPr>
              <a:t>0</a:t>
            </a:r>
            <a:r>
              <a:rPr sz="2800" b="1" spc="-25" dirty="0"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.</a:t>
            </a:r>
            <a:endParaRPr lang="en-US" sz="2800" b="1" spc="-25" dirty="0"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3600" b="1" spc="-25" dirty="0"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Our goal this year is $25,000!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10970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1:</a:t>
            </a:r>
            <a:r>
              <a:rPr sz="4400" spc="-15" dirty="0">
                <a:latin typeface="Impact"/>
                <a:cs typeface="Impact"/>
              </a:rPr>
              <a:t> </a:t>
            </a:r>
            <a:r>
              <a:rPr lang="en-US" sz="4400" spc="-5" dirty="0">
                <a:solidFill>
                  <a:srgbClr val="00B050"/>
                </a:solidFill>
                <a:latin typeface="Impact"/>
                <a:cs typeface="Impact"/>
              </a:rPr>
              <a:t>Setup Your Personal Fundraising Page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10173970" cy="173060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Login to the Roswell Band </a:t>
            </a: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  <a:hlinkClick r:id="rId2"/>
              </a:rPr>
              <a:t>Membership Toolkit</a:t>
            </a: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Site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241300" marR="5080" indent="-228600">
              <a:lnSpc>
                <a:spcPts val="299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3383279" algn="l"/>
              </a:tabLst>
            </a:pPr>
            <a:r>
              <a:rPr lang="en-US" sz="2800" spc="1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From the Homepage, you will find your student campaign page by navigating to My Account&gt;My Forms/Paperwork&gt;Fundraising Campaigns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D5D9186-31A5-2B24-9163-A18E38FA4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9" r="2030" b="8072"/>
          <a:stretch/>
        </p:blipFill>
        <p:spPr bwMode="auto">
          <a:xfrm>
            <a:off x="381000" y="3538573"/>
            <a:ext cx="5822950" cy="291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FB7DE-0AB0-138B-4E10-97B9CB44E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068" y="3598171"/>
            <a:ext cx="5180332" cy="26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5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10970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1:</a:t>
            </a:r>
            <a:r>
              <a:rPr sz="4400" spc="-15" dirty="0">
                <a:latin typeface="Impact"/>
                <a:cs typeface="Impact"/>
              </a:rPr>
              <a:t> </a:t>
            </a:r>
            <a:r>
              <a:rPr lang="en-US" sz="4400" spc="-5" dirty="0">
                <a:solidFill>
                  <a:srgbClr val="00B050"/>
                </a:solidFill>
                <a:latin typeface="Impact"/>
                <a:cs typeface="Impact"/>
              </a:rPr>
              <a:t>Edit Your Personal Page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10173970" cy="164083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You can edit your student’s page to include a picture, modify the goal and add a preferred email for notifications.</a:t>
            </a:r>
          </a:p>
          <a:p>
            <a:pPr marL="12700" marR="19685">
              <a:lnSpc>
                <a:spcPts val="2880"/>
              </a:lnSpc>
              <a:spcBef>
                <a:spcPts val="595"/>
              </a:spcBef>
              <a:tabLst>
                <a:tab pos="241300" algn="l"/>
                <a:tab pos="4741545" algn="l"/>
              </a:tabLst>
            </a:pP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6D948-FA4F-412C-0B6C-54AA787D3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2"/>
          <a:stretch/>
        </p:blipFill>
        <p:spPr>
          <a:xfrm>
            <a:off x="3051174" y="3048000"/>
            <a:ext cx="5905500" cy="34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38555"/>
            <a:ext cx="10970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5" dirty="0">
                <a:latin typeface="Impact"/>
                <a:cs typeface="Impact"/>
              </a:rPr>
              <a:t>Part</a:t>
            </a:r>
            <a:r>
              <a:rPr sz="4400" spc="-30" dirty="0">
                <a:latin typeface="Impact"/>
                <a:cs typeface="Impact"/>
              </a:rPr>
              <a:t> </a:t>
            </a:r>
            <a:r>
              <a:rPr sz="4400" spc="-5" dirty="0">
                <a:latin typeface="Impact"/>
                <a:cs typeface="Impact"/>
              </a:rPr>
              <a:t>1:</a:t>
            </a:r>
            <a:r>
              <a:rPr sz="4400" spc="-15" dirty="0">
                <a:latin typeface="Impact"/>
                <a:cs typeface="Impact"/>
              </a:rPr>
              <a:t> </a:t>
            </a:r>
            <a:r>
              <a:rPr lang="en-US" sz="4400" spc="-5" dirty="0">
                <a:solidFill>
                  <a:srgbClr val="00B050"/>
                </a:solidFill>
                <a:latin typeface="Impact"/>
                <a:cs typeface="Impact"/>
              </a:rPr>
              <a:t>Let Us Do the Work for You!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10173970" cy="201273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9685" indent="-2286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41300" algn="l"/>
                <a:tab pos="4741545" algn="l"/>
              </a:tabLst>
            </a:pP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From the Edit My Individual Student Page; load the email addresses of your contacts by Friday, March 3</a:t>
            </a:r>
            <a:r>
              <a:rPr lang="en-US" sz="2800" spc="229" baseline="30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rd</a:t>
            </a:r>
            <a:r>
              <a:rPr lang="en-US" sz="2800" spc="229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and an automated email will be sent from Membership Toolkit with your student page to receive donations.</a:t>
            </a:r>
          </a:p>
          <a:p>
            <a:pPr marL="12700" marR="19685">
              <a:lnSpc>
                <a:spcPts val="2880"/>
              </a:lnSpc>
              <a:spcBef>
                <a:spcPts val="595"/>
              </a:spcBef>
              <a:tabLst>
                <a:tab pos="241300" algn="l"/>
                <a:tab pos="4741545" algn="l"/>
              </a:tabLst>
            </a:pP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98512-010D-349A-A94C-A8EEFC34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29000"/>
            <a:ext cx="6096000" cy="26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7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812</Words>
  <Application>Microsoft Office PowerPoint</Application>
  <PresentationFormat>Widescreen</PresentationFormat>
  <Paragraphs>67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Impact</vt:lpstr>
      <vt:lpstr>Trebuchet MS</vt:lpstr>
      <vt:lpstr>Office Theme</vt:lpstr>
      <vt:lpstr>PowerPoint Presentation</vt:lpstr>
      <vt:lpstr>What is M.A.R.C.H?</vt:lpstr>
      <vt:lpstr>What are the funds use towards?</vt:lpstr>
      <vt:lpstr>For this event to be significantly effective, it  is required for ALL of our musicians and  color guard members to participate.</vt:lpstr>
      <vt:lpstr>There are TWO PARTS to this fundraiser:  raising funds, and a service work day.</vt:lpstr>
      <vt:lpstr>Part 1: Raising Funds</vt:lpstr>
      <vt:lpstr>Part 1: Setup Your Personal Fundraising Page</vt:lpstr>
      <vt:lpstr>Part 1: Edit Your Personal Page</vt:lpstr>
      <vt:lpstr>Part 1: Let Us Do the Work for You!</vt:lpstr>
      <vt:lpstr>Part 1: Use Quick links to Share Your Page</vt:lpstr>
      <vt:lpstr>Part 2: Service Work Day</vt:lpstr>
      <vt:lpstr>Part 2: Service Work Day</vt:lpstr>
      <vt:lpstr>Incentives: Individual</vt:lpstr>
      <vt:lpstr>Here how you do it:</vt:lpstr>
      <vt:lpstr>Tips and Tricks: Asking for Donations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MARCH_Student Presentation</dc:title>
  <cp:lastModifiedBy>Lynn Fagan</cp:lastModifiedBy>
  <cp:revision>31</cp:revision>
  <cp:lastPrinted>2022-02-02T05:29:49Z</cp:lastPrinted>
  <dcterms:created xsi:type="dcterms:W3CDTF">2022-01-19T01:31:37Z</dcterms:created>
  <dcterms:modified xsi:type="dcterms:W3CDTF">2023-02-26T19:41:26Z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2022-01-19T00:00:00Z</vt:filetime>
  </property>
</Properties>
</file>